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2" r:id="rId1"/>
    <p:sldMasterId id="2147483653" r:id="rId2"/>
    <p:sldMasterId id="2147483678" r:id="rId3"/>
  </p:sldMasterIdLst>
  <p:notesMasterIdLst>
    <p:notesMasterId r:id="rId72"/>
  </p:notesMasterIdLst>
  <p:sldIdLst>
    <p:sldId id="303" r:id="rId4"/>
    <p:sldId id="304" r:id="rId5"/>
    <p:sldId id="305" r:id="rId6"/>
    <p:sldId id="256" r:id="rId7"/>
    <p:sldId id="257" r:id="rId8"/>
    <p:sldId id="258" r:id="rId9"/>
    <p:sldId id="300" r:id="rId10"/>
    <p:sldId id="301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302" r:id="rId30"/>
    <p:sldId id="279" r:id="rId31"/>
    <p:sldId id="278" r:id="rId32"/>
    <p:sldId id="308" r:id="rId33"/>
    <p:sldId id="309" r:id="rId34"/>
    <p:sldId id="310" r:id="rId35"/>
    <p:sldId id="311" r:id="rId36"/>
    <p:sldId id="281" r:id="rId37"/>
    <p:sldId id="282" r:id="rId38"/>
    <p:sldId id="283" r:id="rId39"/>
    <p:sldId id="284" r:id="rId40"/>
    <p:sldId id="285" r:id="rId41"/>
    <p:sldId id="306" r:id="rId42"/>
    <p:sldId id="280" r:id="rId43"/>
    <p:sldId id="307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315" r:id="rId55"/>
    <p:sldId id="314" r:id="rId56"/>
    <p:sldId id="316" r:id="rId57"/>
    <p:sldId id="312" r:id="rId58"/>
    <p:sldId id="313" r:id="rId59"/>
    <p:sldId id="317" r:id="rId60"/>
    <p:sldId id="318" r:id="rId61"/>
    <p:sldId id="319" r:id="rId62"/>
    <p:sldId id="321" r:id="rId63"/>
    <p:sldId id="320" r:id="rId64"/>
    <p:sldId id="322" r:id="rId65"/>
    <p:sldId id="323" r:id="rId66"/>
    <p:sldId id="296" r:id="rId67"/>
    <p:sldId id="324" r:id="rId68"/>
    <p:sldId id="325" r:id="rId69"/>
    <p:sldId id="298" r:id="rId70"/>
    <p:sldId id="299" r:id="rId71"/>
  </p:sldIdLst>
  <p:sldSz cx="13004800" cy="7302500"/>
  <p:notesSz cx="6858000" cy="9144000"/>
  <p:embeddedFontLst>
    <p:embeddedFont>
      <p:font typeface="Georgia" panose="02040502050405020303" pitchFamily="18" charset="0"/>
      <p:regular r:id="rId73"/>
      <p:bold r:id="rId74"/>
      <p:italic r:id="rId75"/>
      <p:boldItalic r:id="rId76"/>
    </p:embeddedFont>
    <p:embeddedFont>
      <p:font typeface="Oswald"/>
      <p:regular r:id="rId77"/>
      <p:bold r:id="rId78"/>
    </p:embeddedFont>
    <p:embeddedFont>
      <p:font typeface="Proxima Nova" panose="020B0604020202020204" charset="0"/>
      <p:regular r:id="rId79"/>
      <p:bold r:id="rId80"/>
      <p:italic r:id="rId81"/>
      <p:boldItalic r:id="rId82"/>
    </p:embeddedFont>
    <p:embeddedFont>
      <p:font typeface="Source Sans Pro" panose="020B050303040302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0091"/>
  </p:normalViewPr>
  <p:slideViewPr>
    <p:cSldViewPr snapToGrid="0" snapToObjects="1">
      <p:cViewPr varScale="1">
        <p:scale>
          <a:sx n="39" d="100"/>
          <a:sy n="39" d="100"/>
        </p:scale>
        <p:origin x="14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2.fntdata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4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font" Target="fonts/font10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Merriweather Sans"/>
                <a:ea typeface="Merriweather Sans"/>
                <a:cs typeface="Merriweather Sans"/>
                <a:sym typeface="Merriweather Sans"/>
              </a:rPr>
              <a:t>Good evening! I’d like to welcome everyone to General Assembly for (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Merriweather Sans"/>
                <a:ea typeface="Merriweather Sans"/>
                <a:cs typeface="Merriweather Sans"/>
                <a:sym typeface="Merriweather Sans"/>
              </a:rPr>
              <a:t>class name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Merriweather Sans"/>
                <a:ea typeface="Merriweather Sans"/>
                <a:cs typeface="Merriweather Sans"/>
                <a:sym typeface="Merriweather Sans"/>
              </a:rPr>
              <a:t>). How’s everybody doing?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lvl="0" indent="-304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Merriweather Sans"/>
                <a:ea typeface="Merriweather Sans"/>
                <a:cs typeface="Merriweather Sans"/>
                <a:sym typeface="Merriweather Sans"/>
              </a:rPr>
              <a:t>Introduce yourself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lvl="0" indent="-304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Merriweather Sans"/>
                <a:ea typeface="Merriweather Sans"/>
                <a:cs typeface="Merriweather Sans"/>
                <a:sym typeface="Merriweather Sans"/>
              </a:rPr>
              <a:t>By show of hands, how many of you are familiar with General Assembly? </a:t>
            </a:r>
            <a:r>
              <a:rPr lang="en" sz="1200">
                <a:solidFill>
                  <a:srgbClr val="FF0000"/>
                </a:solidFill>
                <a:highlight>
                  <a:schemeClr val="lt1"/>
                </a:highlight>
                <a:latin typeface="Merriweather Sans"/>
                <a:ea typeface="Merriweather Sans"/>
                <a:cs typeface="Merriweather Sans"/>
                <a:sym typeface="Merriweather Sans"/>
              </a:rPr>
              <a:t>(look around the room and thank those for coming back to General Assembly)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Merriweather Sans"/>
                <a:ea typeface="Merriweather Sans"/>
                <a:cs typeface="Merriweather Sans"/>
                <a:sym typeface="Merriweather Sans"/>
              </a:rPr>
              <a:t>Welcome back and welcome to everyone who is on campus for their first time!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875278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Why do I have Danger Zone written here?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Without the requisite understanding of some of the </a:t>
            </a:r>
            <a:r>
              <a:rPr lang="en-US" sz="1200" b="0" i="0" u="none" strike="noStrike" cap="none" dirty="0" err="1">
                <a:latin typeface="Arial"/>
                <a:ea typeface="Arial"/>
                <a:cs typeface="Arial"/>
                <a:sym typeface="Arial"/>
              </a:rPr>
              <a:t>maths</a:t>
            </a: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 can results in catastrophic error (e.g. taking an average of averages which is a bad mistake)</a:t>
            </a: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General Assembly - “GA” -  is a global education institution that specializes in the most in-demand skills across data, design, technology and business. We have campuses like this one in 14 other cities around the world, where we empower a global community to pursue work they love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We offer classes, workshops, and courses in development, design, digital marketing, data science, and business with a range of commitment options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As part of helping individuals like yourselves acquire new skills and/or transition into a new career, we also work with employers as a source of talent. In fact, more than 2500 employers have hired our grads of our full-time, immersive courses!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96424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Apparently all the words ever spoken would occupy 5 exabytes of Data!!!</a:t>
            </a:r>
          </a:p>
        </p:txBody>
      </p:sp>
    </p:spTree>
    <p:extLst>
      <p:ext uri="{BB962C8B-B14F-4D97-AF65-F5344CB8AC3E}">
        <p14:creationId xmlns:p14="http://schemas.microsoft.com/office/powerpoint/2010/main" val="1598075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an example?</a:t>
            </a:r>
          </a:p>
          <a:p>
            <a:endParaRPr lang="en-US" dirty="0"/>
          </a:p>
          <a:p>
            <a:r>
              <a:rPr lang="en-US" dirty="0"/>
              <a:t>Well Bank Data covers this.  Highly secure, needs to be accessed quickly and there is a lot of it!!!</a:t>
            </a:r>
          </a:p>
        </p:txBody>
      </p:sp>
    </p:spTree>
    <p:extLst>
      <p:ext uri="{BB962C8B-B14F-4D97-AF65-F5344CB8AC3E}">
        <p14:creationId xmlns:p14="http://schemas.microsoft.com/office/powerpoint/2010/main" val="3039858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[switch to lesson slides]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1470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Poll predicted that Roosevelt would have 43% of vote.</a:t>
            </a:r>
          </a:p>
          <a:p>
            <a:endParaRPr lang="en-US" dirty="0"/>
          </a:p>
          <a:p>
            <a:r>
              <a:rPr lang="en-US" dirty="0"/>
              <a:t>In fact he won in a landslide of 60% of the vote!</a:t>
            </a:r>
          </a:p>
        </p:txBody>
      </p:sp>
    </p:spTree>
    <p:extLst>
      <p:ext uri="{BB962C8B-B14F-4D97-AF65-F5344CB8AC3E}">
        <p14:creationId xmlns:p14="http://schemas.microsoft.com/office/powerpoint/2010/main" val="33379717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00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56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latin typeface="Arial"/>
                <a:ea typeface="Arial"/>
                <a:cs typeface="Arial"/>
                <a:sym typeface="Arial"/>
              </a:rPr>
              <a:t>Maybe talk about the curse of high dimensionality??  Judge the class knowledge for that.</a:t>
            </a: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Business Acumen, Working in Teams and Communication as traits of a Data scientist as well. </a:t>
            </a:r>
          </a:p>
        </p:txBody>
      </p:sp>
    </p:spTree>
    <p:extLst>
      <p:ext uri="{BB962C8B-B14F-4D97-AF65-F5344CB8AC3E}">
        <p14:creationId xmlns:p14="http://schemas.microsoft.com/office/powerpoint/2010/main" val="302287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KEEP OR DELETE  THIS SLIDE DEPENDING DEPENDING ON DIGITAL OR PAPER SURVEY! Connect with your C&amp;W producer on whether you run paper or digital surveys for Intro Classes!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 are some best practices: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21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Regardless if Ask everyone to complete the survey </a:t>
            </a:r>
            <a:r>
              <a:rPr lang="en" sz="1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prior to Q&amp;A or final thoughts</a:t>
            </a: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Reasoning is that if you do Q&amp;A/final thoughts, people check out mentally, or worse, leave. Having everyone to complete the survey prior to those items has worked really well. So </a:t>
            </a:r>
            <a:r>
              <a:rPr lang="en" sz="1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moving that survey slide with the shortlink before</a:t>
            </a: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Q&amp;A or final thoughts is key. </a:t>
            </a:r>
            <a:b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Ask everyone to share their feedback and take 2-3 minutes to allow everyone to do so. Previous instructors have said something like, </a:t>
            </a:r>
            <a:r>
              <a:rPr lang="en" sz="10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"This is a free class. The only thing we ask in return is your feedback so we can improve this workshop. Let's take 2-3 minutes to do that."</a:t>
            </a: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digital survey only: Works on mobile too: Although the slide suggests it, it's </a:t>
            </a:r>
            <a:r>
              <a:rPr lang="en" sz="1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good to verbally say that it works on mobile too. 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5135134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Billy Beane challenged the norm and the statistics that were used by the industry.</a:t>
            </a:r>
          </a:p>
          <a:p>
            <a:endParaRPr lang="en-US" dirty="0"/>
          </a:p>
          <a:p>
            <a:r>
              <a:rPr lang="en-US" dirty="0"/>
              <a:t>Something similar has happened recently with the classification of cancer.</a:t>
            </a:r>
          </a:p>
        </p:txBody>
      </p:sp>
    </p:spTree>
    <p:extLst>
      <p:ext uri="{BB962C8B-B14F-4D97-AF65-F5344CB8AC3E}">
        <p14:creationId xmlns:p14="http://schemas.microsoft.com/office/powerpoint/2010/main" val="3340945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" name="Shape 1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2" name="Shape 12" descr="GA_primary_horiz_re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1020" y="681475"/>
            <a:ext cx="2586633" cy="440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White 1 1 2 3 1">
  <p:cSld name="Title - White 1 1 2 3 1">
    <p:bg>
      <p:bgPr>
        <a:solidFill>
          <a:srgbClr val="7A1743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441494" y="838861"/>
            <a:ext cx="10121813" cy="562477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8519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656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White 1 1 2 2">
  <p:cSld name="Title - White 1 1 2 2">
    <p:bg>
      <p:bgPr>
        <a:solidFill>
          <a:srgbClr val="E51B24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1441494" y="838861"/>
            <a:ext cx="10121813" cy="562477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8519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3947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White 1 1 2 1">
  <p:cSld name="Title - White 1 1 2 1">
    <p:bg>
      <p:bgPr>
        <a:solidFill>
          <a:srgbClr val="FFDB00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1441494" y="838861"/>
            <a:ext cx="10121813" cy="562477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14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Copy" type="tx">
  <p:cSld name="Body Cop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5502" y="734829"/>
            <a:ext cx="11957333" cy="652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ubTitle" idx="1"/>
          </p:nvPr>
        </p:nvSpPr>
        <p:spPr>
          <a:xfrm>
            <a:off x="455502" y="1335988"/>
            <a:ext cx="11892907" cy="536027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393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">
  <p:cSld name="Bulleted Lis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5502" y="734829"/>
            <a:ext cx="11957333" cy="652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290368" y="1333432"/>
            <a:ext cx="12076373" cy="539179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49133" lvl="0" indent="-540944" rtl="0">
              <a:lnSpc>
                <a:spcPct val="115000"/>
              </a:lnSpc>
              <a:spcBef>
                <a:spcPts val="852"/>
              </a:spcBef>
              <a:spcAft>
                <a:spcPts val="0"/>
              </a:spcAft>
              <a:buSzPts val="2400"/>
              <a:buFont typeface="Georgia"/>
              <a:buChar char="●"/>
              <a:defRPr sz="3408">
                <a:latin typeface="Georgia"/>
                <a:ea typeface="Georgia"/>
                <a:cs typeface="Georgia"/>
                <a:sym typeface="Georgia"/>
              </a:defRPr>
            </a:lvl1pPr>
            <a:lvl2pPr marL="1298265" lvl="1" indent="-486849" rtl="0">
              <a:lnSpc>
                <a:spcPct val="115000"/>
              </a:lnSpc>
              <a:spcBef>
                <a:spcPts val="710"/>
              </a:spcBef>
              <a:spcAft>
                <a:spcPts val="0"/>
              </a:spcAft>
              <a:buSzPts val="1800"/>
              <a:buFont typeface="Georgia"/>
              <a:buChar char="○"/>
              <a:defRPr sz="2556">
                <a:latin typeface="Georgia"/>
                <a:ea typeface="Georgia"/>
                <a:cs typeface="Georgia"/>
                <a:sym typeface="Georgia"/>
              </a:defRPr>
            </a:lvl2pPr>
            <a:lvl3pPr marL="1947398" lvl="2" indent="-486849" rtl="0">
              <a:lnSpc>
                <a:spcPct val="115000"/>
              </a:lnSpc>
              <a:spcBef>
                <a:spcPts val="710"/>
              </a:spcBef>
              <a:spcAft>
                <a:spcPts val="0"/>
              </a:spcAft>
              <a:buSzPts val="1800"/>
              <a:buFont typeface="Georgia"/>
              <a:buChar char="■"/>
              <a:defRPr sz="2556">
                <a:latin typeface="Georgia"/>
                <a:ea typeface="Georgia"/>
                <a:cs typeface="Georgia"/>
                <a:sym typeface="Georgia"/>
              </a:defRPr>
            </a:lvl3pPr>
            <a:lvl4pPr marL="2596530" lvl="3" indent="-450787" rtl="0">
              <a:lnSpc>
                <a:spcPct val="115000"/>
              </a:lnSpc>
              <a:spcBef>
                <a:spcPts val="568"/>
              </a:spcBef>
              <a:spcAft>
                <a:spcPts val="0"/>
              </a:spcAft>
              <a:buSzPts val="14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4pPr>
            <a:lvl5pPr marL="3245663" lvl="4" indent="-450787" rtl="0">
              <a:lnSpc>
                <a:spcPct val="115000"/>
              </a:lnSpc>
              <a:spcBef>
                <a:spcPts val="568"/>
              </a:spcBef>
              <a:spcAft>
                <a:spcPts val="0"/>
              </a:spcAft>
              <a:buSzPts val="14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5pPr>
            <a:lvl6pPr marL="3894795" lvl="5" indent="-450787" rtl="0">
              <a:lnSpc>
                <a:spcPct val="115000"/>
              </a:lnSpc>
              <a:spcBef>
                <a:spcPts val="568"/>
              </a:spcBef>
              <a:spcAft>
                <a:spcPts val="0"/>
              </a:spcAft>
              <a:buSzPts val="1400"/>
              <a:buFont typeface="Georgia"/>
              <a:buChar char="■"/>
              <a:defRPr>
                <a:latin typeface="Georgia"/>
                <a:ea typeface="Georgia"/>
                <a:cs typeface="Georgia"/>
                <a:sym typeface="Georgia"/>
              </a:defRPr>
            </a:lvl6pPr>
            <a:lvl7pPr marL="4543928" lvl="6" indent="-450787" rtl="0">
              <a:lnSpc>
                <a:spcPct val="115000"/>
              </a:lnSpc>
              <a:spcBef>
                <a:spcPts val="568"/>
              </a:spcBef>
              <a:spcAft>
                <a:spcPts val="0"/>
              </a:spcAft>
              <a:buSzPts val="1400"/>
              <a:buFont typeface="Georgia"/>
              <a:buChar char="●"/>
              <a:defRPr>
                <a:latin typeface="Georgia"/>
                <a:ea typeface="Georgia"/>
                <a:cs typeface="Georgia"/>
                <a:sym typeface="Georgia"/>
              </a:defRPr>
            </a:lvl7pPr>
            <a:lvl8pPr marL="5193060" lvl="7" indent="-450787" rtl="0">
              <a:lnSpc>
                <a:spcPct val="115000"/>
              </a:lnSpc>
              <a:spcBef>
                <a:spcPts val="568"/>
              </a:spcBef>
              <a:spcAft>
                <a:spcPts val="0"/>
              </a:spcAft>
              <a:buSzPts val="1400"/>
              <a:buFont typeface="Georgia"/>
              <a:buChar char="○"/>
              <a:defRPr>
                <a:latin typeface="Georgia"/>
                <a:ea typeface="Georgia"/>
                <a:cs typeface="Georgia"/>
                <a:sym typeface="Georgia"/>
              </a:defRPr>
            </a:lvl8pPr>
            <a:lvl9pPr marL="5842193" lvl="8" indent="-450787" rtl="0">
              <a:lnSpc>
                <a:spcPct val="115000"/>
              </a:lnSpc>
              <a:spcBef>
                <a:spcPts val="568"/>
              </a:spcBef>
              <a:spcAft>
                <a:spcPts val="0"/>
              </a:spcAft>
              <a:buSzPts val="1400"/>
              <a:buFont typeface="Georgia"/>
              <a:buChar char="■"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1086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Copy - Red">
  <p:cSld name="Body Copy - Red">
    <p:bg>
      <p:bgPr>
        <a:solidFill>
          <a:srgbClr val="E51B24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5502" y="734829"/>
            <a:ext cx="11957333" cy="652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455502" y="1515622"/>
            <a:ext cx="11823787" cy="273742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82578" y="493861"/>
            <a:ext cx="880640" cy="185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88">
              <a:solidFill>
                <a:srgbClr val="FFFFFF"/>
              </a:solidFill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387556" y="6686114"/>
            <a:ext cx="11957333" cy="616315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36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101 PHILOSOPHY</a:t>
            </a:r>
            <a:endParaRPr sz="1136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6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 / GA BITMAKER</a:t>
            </a:r>
            <a:endParaRPr sz="1136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3" name="Shape 93"/>
          <p:cNvCxnSpPr/>
          <p:nvPr/>
        </p:nvCxnSpPr>
        <p:spPr>
          <a:xfrm>
            <a:off x="523662" y="6725095"/>
            <a:ext cx="1182122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5156" y="6805622"/>
            <a:ext cx="299733" cy="29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21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Copy - Mint">
  <p:cSld name="Body Copy - Mint">
    <p:bg>
      <p:bgPr>
        <a:solidFill>
          <a:srgbClr val="1ECAC7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5502" y="734829"/>
            <a:ext cx="11957333" cy="652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ubTitle" idx="1"/>
          </p:nvPr>
        </p:nvSpPr>
        <p:spPr>
          <a:xfrm>
            <a:off x="455502" y="1515622"/>
            <a:ext cx="11823787" cy="273742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Shape 98"/>
          <p:cNvSpPr/>
          <p:nvPr/>
        </p:nvSpPr>
        <p:spPr>
          <a:xfrm>
            <a:off x="582578" y="493861"/>
            <a:ext cx="880640" cy="185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88">
              <a:solidFill>
                <a:srgbClr val="FFFFFF"/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387556" y="6686114"/>
            <a:ext cx="11957333" cy="616315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36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101 PHILOSOPHY</a:t>
            </a:r>
            <a:endParaRPr sz="1136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6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 / GA BITMAKER</a:t>
            </a:r>
            <a:endParaRPr sz="1136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0" name="Shape 100"/>
          <p:cNvCxnSpPr/>
          <p:nvPr/>
        </p:nvCxnSpPr>
        <p:spPr>
          <a:xfrm>
            <a:off x="523662" y="6725095"/>
            <a:ext cx="1182122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" name="Shape 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5156" y="6805622"/>
            <a:ext cx="299733" cy="29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2258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 1">
  <p:cSld name="Large Text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5502" y="734829"/>
            <a:ext cx="11957333" cy="652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1"/>
          </p:nvPr>
        </p:nvSpPr>
        <p:spPr>
          <a:xfrm>
            <a:off x="455502" y="1515622"/>
            <a:ext cx="11823787" cy="273742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8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1836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 1 1">
  <p:cSld name="Large Text 1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5502" y="734829"/>
            <a:ext cx="11957333" cy="652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ubTitle" idx="1"/>
          </p:nvPr>
        </p:nvSpPr>
        <p:spPr>
          <a:xfrm>
            <a:off x="455502" y="1515622"/>
            <a:ext cx="11823787" cy="273742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8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5561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817600" y="966710"/>
            <a:ext cx="9369600" cy="198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223" b="1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“”</a:t>
            </a:r>
            <a:endParaRPr sz="10223" b="1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ctrTitle"/>
          </p:nvPr>
        </p:nvSpPr>
        <p:spPr>
          <a:xfrm>
            <a:off x="1441494" y="2299184"/>
            <a:ext cx="10121813" cy="446753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5111" i="1">
                <a:solidFill>
                  <a:srgbClr val="434343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7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Lis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ctrTitle"/>
          </p:nvPr>
        </p:nvSpPr>
        <p:spPr>
          <a:xfrm>
            <a:off x="2486542" y="838861"/>
            <a:ext cx="9892693" cy="562477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800"/>
              <a:buFont typeface="Oswald"/>
              <a:buNone/>
              <a:defRPr sz="6815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ctrTitle" idx="2"/>
          </p:nvPr>
        </p:nvSpPr>
        <p:spPr>
          <a:xfrm>
            <a:off x="661689" y="0"/>
            <a:ext cx="1824853" cy="73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333333"/>
              </a:buClr>
              <a:buSzPts val="10000"/>
              <a:buFont typeface="Oswald"/>
              <a:buNone/>
              <a:defRPr sz="14198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0"/>
              <a:buFont typeface="Oswald"/>
              <a:buNone/>
              <a:defRPr sz="14198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0"/>
              <a:buFont typeface="Oswald"/>
              <a:buNone/>
              <a:defRPr sz="14198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0"/>
              <a:buFont typeface="Oswald"/>
              <a:buNone/>
              <a:defRPr sz="14198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0"/>
              <a:buFont typeface="Oswald"/>
              <a:buNone/>
              <a:defRPr sz="14198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0"/>
              <a:buFont typeface="Oswald"/>
              <a:buNone/>
              <a:defRPr sz="14198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0"/>
              <a:buFont typeface="Oswald"/>
              <a:buNone/>
              <a:defRPr sz="14198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0"/>
              <a:buFont typeface="Oswald"/>
              <a:buNone/>
              <a:defRPr sz="14198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0"/>
              <a:buFont typeface="Oswald"/>
              <a:buNone/>
              <a:defRPr sz="14198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8614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S/SHAPES">
  <p:cSld name="COLORS/SHAPE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5502" y="734829"/>
            <a:ext cx="11957333" cy="652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671716" y="1536031"/>
            <a:ext cx="1831253" cy="18280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BLACK</a:t>
            </a:r>
            <a:endParaRPr sz="142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2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278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278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278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278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>
              <a:solidFill>
                <a:srgbClr val="FFFFFF"/>
              </a:solidFill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691982" y="1536031"/>
            <a:ext cx="1831253" cy="18280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latin typeface="Oswald"/>
                <a:ea typeface="Oswald"/>
                <a:cs typeface="Oswald"/>
                <a:sym typeface="Oswald"/>
              </a:rPr>
              <a:t>WHITE</a:t>
            </a:r>
            <a:endParaRPr sz="142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2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latin typeface="Georgia"/>
                <a:ea typeface="Georgia"/>
                <a:cs typeface="Georgia"/>
                <a:sym typeface="Georgia"/>
              </a:rPr>
              <a:t>CMYK 0/0/0/0</a:t>
            </a:r>
            <a:endParaRPr sz="1278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latin typeface="Georgia"/>
                <a:ea typeface="Georgia"/>
                <a:cs typeface="Georgia"/>
                <a:sym typeface="Georgia"/>
              </a:rPr>
              <a:t>RGB 255/255/255</a:t>
            </a:r>
            <a:endParaRPr sz="1278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latin typeface="Georgia"/>
                <a:ea typeface="Georgia"/>
                <a:cs typeface="Georgia"/>
                <a:sym typeface="Georgia"/>
              </a:rPr>
              <a:t>HEX FFFFFF</a:t>
            </a:r>
            <a:endParaRPr sz="1278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latin typeface="Georgia"/>
                <a:ea typeface="Georgia"/>
                <a:cs typeface="Georgia"/>
                <a:sym typeface="Georgia"/>
              </a:rPr>
              <a:t>PMS -</a:t>
            </a:r>
            <a:endParaRPr sz="1278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/>
          </a:p>
        </p:txBody>
      </p:sp>
      <p:sp>
        <p:nvSpPr>
          <p:cNvPr id="118" name="Shape 118"/>
          <p:cNvSpPr/>
          <p:nvPr/>
        </p:nvSpPr>
        <p:spPr>
          <a:xfrm>
            <a:off x="4712249" y="1536031"/>
            <a:ext cx="1831253" cy="1828074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</a:t>
            </a:r>
            <a:endParaRPr sz="142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142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1278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1278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1278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78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1278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>
              <a:solidFill>
                <a:srgbClr val="FFFFFF"/>
              </a:solidFill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671715" y="3511937"/>
            <a:ext cx="1426347" cy="142387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latin typeface="Oswald"/>
                <a:ea typeface="Oswald"/>
                <a:cs typeface="Oswald"/>
                <a:sym typeface="Oswald"/>
              </a:rPr>
              <a:t>YELLOW</a:t>
            </a:r>
            <a:endParaRPr sz="142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--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HEX 000000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/>
          </a:p>
        </p:txBody>
      </p:sp>
      <p:sp>
        <p:nvSpPr>
          <p:cNvPr id="120" name="Shape 120"/>
          <p:cNvSpPr/>
          <p:nvPr/>
        </p:nvSpPr>
        <p:spPr>
          <a:xfrm>
            <a:off x="2270205" y="3511937"/>
            <a:ext cx="1426347" cy="1423870"/>
          </a:xfrm>
          <a:prstGeom prst="rect">
            <a:avLst/>
          </a:prstGeom>
          <a:solidFill>
            <a:srgbClr val="85E8DA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latin typeface="Oswald"/>
                <a:ea typeface="Oswald"/>
                <a:cs typeface="Oswald"/>
                <a:sym typeface="Oswald"/>
              </a:rPr>
              <a:t>MINT</a:t>
            </a:r>
            <a:endParaRPr sz="142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--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HEX 85e8da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/>
          </a:p>
        </p:txBody>
      </p:sp>
      <p:sp>
        <p:nvSpPr>
          <p:cNvPr id="121" name="Shape 121"/>
          <p:cNvSpPr/>
          <p:nvPr/>
        </p:nvSpPr>
        <p:spPr>
          <a:xfrm>
            <a:off x="3868693" y="3511937"/>
            <a:ext cx="1426347" cy="1423870"/>
          </a:xfrm>
          <a:prstGeom prst="rect">
            <a:avLst/>
          </a:prstGeom>
          <a:solidFill>
            <a:srgbClr val="1ECAC7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latin typeface="Oswald"/>
                <a:ea typeface="Oswald"/>
                <a:cs typeface="Oswald"/>
                <a:sym typeface="Oswald"/>
              </a:rPr>
              <a:t>TEAL</a:t>
            </a:r>
            <a:endParaRPr sz="142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--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HEX 1ecac7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/>
          </a:p>
        </p:txBody>
      </p:sp>
      <p:sp>
        <p:nvSpPr>
          <p:cNvPr id="122" name="Shape 122"/>
          <p:cNvSpPr/>
          <p:nvPr/>
        </p:nvSpPr>
        <p:spPr>
          <a:xfrm>
            <a:off x="671734" y="5106994"/>
            <a:ext cx="1426347" cy="1423870"/>
          </a:xfrm>
          <a:prstGeom prst="rect">
            <a:avLst/>
          </a:prstGeom>
          <a:solidFill>
            <a:srgbClr val="FFAEC2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latin typeface="Oswald"/>
                <a:ea typeface="Oswald"/>
                <a:cs typeface="Oswald"/>
                <a:sym typeface="Oswald"/>
              </a:rPr>
              <a:t>PINK</a:t>
            </a:r>
            <a:endParaRPr sz="142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--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HEX ffaec2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/>
          </a:p>
        </p:txBody>
      </p:sp>
      <p:sp>
        <p:nvSpPr>
          <p:cNvPr id="123" name="Shape 123"/>
          <p:cNvSpPr/>
          <p:nvPr/>
        </p:nvSpPr>
        <p:spPr>
          <a:xfrm>
            <a:off x="3868693" y="5106994"/>
            <a:ext cx="1426347" cy="142387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latin typeface="Oswald"/>
                <a:ea typeface="Oswald"/>
                <a:cs typeface="Oswald"/>
                <a:sym typeface="Oswald"/>
              </a:rPr>
              <a:t>LIGHT GREY</a:t>
            </a:r>
            <a:endParaRPr sz="142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--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HEX eaeaea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94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/>
          </a:p>
        </p:txBody>
      </p:sp>
      <p:sp>
        <p:nvSpPr>
          <p:cNvPr id="124" name="Shape 124"/>
          <p:cNvSpPr/>
          <p:nvPr/>
        </p:nvSpPr>
        <p:spPr>
          <a:xfrm>
            <a:off x="2270205" y="5106994"/>
            <a:ext cx="1426347" cy="1423870"/>
          </a:xfrm>
          <a:prstGeom prst="rect">
            <a:avLst/>
          </a:prstGeom>
          <a:solidFill>
            <a:srgbClr val="7A1743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BURGUNDY</a:t>
            </a:r>
            <a:endParaRPr sz="142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7a1743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>
              <a:solidFill>
                <a:srgbClr val="FFFFFF"/>
              </a:solidFill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5467183" y="5106994"/>
            <a:ext cx="1426347" cy="142387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DARK GREY</a:t>
            </a:r>
            <a:endParaRPr sz="142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333333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>
              <a:solidFill>
                <a:srgbClr val="FFFFFF"/>
              </a:solidFill>
            </a:endParaRPr>
          </a:p>
        </p:txBody>
      </p:sp>
      <p:grpSp>
        <p:nvGrpSpPr>
          <p:cNvPr id="126" name="Shape 126"/>
          <p:cNvGrpSpPr/>
          <p:nvPr/>
        </p:nvGrpSpPr>
        <p:grpSpPr>
          <a:xfrm>
            <a:off x="6732516" y="663735"/>
            <a:ext cx="5611479" cy="3584895"/>
            <a:chOff x="-1085175" y="1740630"/>
            <a:chExt cx="3945571" cy="2525013"/>
          </a:xfrm>
        </p:grpSpPr>
        <p:sp>
          <p:nvSpPr>
            <p:cNvPr id="127" name="Shape 127"/>
            <p:cNvSpPr/>
            <p:nvPr/>
          </p:nvSpPr>
          <p:spPr>
            <a:xfrm>
              <a:off x="-1085175" y="1740630"/>
              <a:ext cx="1822500" cy="1902000"/>
            </a:xfrm>
            <a:prstGeom prst="rect">
              <a:avLst/>
            </a:prstGeom>
            <a:solidFill>
              <a:srgbClr val="FFDB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88" b="1">
                  <a:latin typeface="Oswald"/>
                  <a:ea typeface="Oswald"/>
                  <a:cs typeface="Oswald"/>
                  <a:sym typeface="Oswald"/>
                </a:rPr>
                <a:t>INSERT TERM</a:t>
              </a:r>
              <a:endParaRPr sz="1988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52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988"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988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88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128" name="Shape 128"/>
            <p:cNvGrpSpPr/>
            <p:nvPr/>
          </p:nvGrpSpPr>
          <p:grpSpPr>
            <a:xfrm>
              <a:off x="2584714" y="3989961"/>
              <a:ext cx="275682" cy="275682"/>
              <a:chOff x="2893513" y="3993856"/>
              <a:chExt cx="275682" cy="275682"/>
            </a:xfrm>
          </p:grpSpPr>
          <p:sp>
            <p:nvSpPr>
              <p:cNvPr id="129" name="Shape 129"/>
              <p:cNvSpPr/>
              <p:nvPr/>
            </p:nvSpPr>
            <p:spPr>
              <a:xfrm rot="-5400000">
                <a:off x="2893513" y="3999838"/>
                <a:ext cx="269700" cy="269700"/>
              </a:xfrm>
              <a:prstGeom prst="rtTriangl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88"/>
              </a:p>
            </p:txBody>
          </p:sp>
          <p:sp>
            <p:nvSpPr>
              <p:cNvPr id="130" name="Shape 130"/>
              <p:cNvSpPr/>
              <p:nvPr/>
            </p:nvSpPr>
            <p:spPr>
              <a:xfrm rot="5400000">
                <a:off x="2899495" y="3993856"/>
                <a:ext cx="269700" cy="269700"/>
              </a:xfrm>
              <a:prstGeom prst="rtTriangle">
                <a:avLst/>
              </a:prstGeom>
              <a:solidFill>
                <a:srgbClr val="FFFFFF">
                  <a:alpha val="50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88"/>
              </a:p>
            </p:txBody>
          </p:sp>
        </p:grpSp>
      </p:grpSp>
      <p:grpSp>
        <p:nvGrpSpPr>
          <p:cNvPr id="131" name="Shape 131"/>
          <p:cNvGrpSpPr/>
          <p:nvPr/>
        </p:nvGrpSpPr>
        <p:grpSpPr>
          <a:xfrm>
            <a:off x="9449031" y="1208601"/>
            <a:ext cx="3476480" cy="2155505"/>
            <a:chOff x="5540475" y="1141525"/>
            <a:chExt cx="2444400" cy="1518225"/>
          </a:xfrm>
        </p:grpSpPr>
        <p:sp>
          <p:nvSpPr>
            <p:cNvPr id="132" name="Shape 132"/>
            <p:cNvSpPr/>
            <p:nvPr/>
          </p:nvSpPr>
          <p:spPr>
            <a:xfrm>
              <a:off x="5540475" y="1141525"/>
              <a:ext cx="2444400" cy="1324200"/>
            </a:xfrm>
            <a:prstGeom prst="roundRect">
              <a:avLst>
                <a:gd name="adj" fmla="val 16667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4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Ipsum dolor sit amet...</a:t>
              </a:r>
              <a:endParaRPr sz="1704"/>
            </a:p>
          </p:txBody>
        </p:sp>
        <p:sp>
          <p:nvSpPr>
            <p:cNvPr id="133" name="Shape 133"/>
            <p:cNvSpPr/>
            <p:nvPr/>
          </p:nvSpPr>
          <p:spPr>
            <a:xfrm rot="10800000">
              <a:off x="6647475" y="2390950"/>
              <a:ext cx="230400" cy="268800"/>
            </a:xfrm>
            <a:prstGeom prst="triangle">
              <a:avLst>
                <a:gd name="adj" fmla="val 50000"/>
              </a:avLst>
            </a:prstGeom>
            <a:solidFill>
              <a:srgbClr val="E51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988"/>
            </a:p>
          </p:txBody>
        </p:sp>
      </p:grpSp>
      <p:sp>
        <p:nvSpPr>
          <p:cNvPr id="134" name="Shape 134"/>
          <p:cNvSpPr/>
          <p:nvPr/>
        </p:nvSpPr>
        <p:spPr>
          <a:xfrm>
            <a:off x="5467147" y="3523614"/>
            <a:ext cx="1426347" cy="1423870"/>
          </a:xfrm>
          <a:prstGeom prst="rect">
            <a:avLst/>
          </a:prstGeom>
          <a:solidFill>
            <a:srgbClr val="4392F1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BIT BLUE</a:t>
            </a:r>
            <a:endParaRPr sz="1420" b="1">
              <a:solidFill>
                <a:srgbClr val="007A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4392F1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>
              <a:solidFill>
                <a:srgbClr val="FFFFFF"/>
              </a:solidFill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7065618" y="3523614"/>
            <a:ext cx="1426347" cy="1423870"/>
          </a:xfrm>
          <a:prstGeom prst="rect">
            <a:avLst/>
          </a:prstGeom>
          <a:solidFill>
            <a:srgbClr val="3C153B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BIT PURPLE</a:t>
            </a:r>
            <a:endParaRPr sz="1420" b="1">
              <a:solidFill>
                <a:srgbClr val="007A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3C153B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>
              <a:solidFill>
                <a:srgbClr val="FFFFFF"/>
              </a:solidFill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8664089" y="3523614"/>
            <a:ext cx="1426347" cy="1423870"/>
          </a:xfrm>
          <a:prstGeom prst="rect">
            <a:avLst/>
          </a:prstGeom>
          <a:solidFill>
            <a:srgbClr val="731DD8"/>
          </a:solidFill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BIT VIOLET</a:t>
            </a:r>
            <a:endParaRPr sz="1420" b="1">
              <a:solidFill>
                <a:srgbClr val="007A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--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CMYK 0/0/0/100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RGB 0/0/0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HEX 731DD8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PMS Process Black C</a:t>
            </a:r>
            <a:endParaRPr sz="99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2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12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rgbClr val="23252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1102258" y="0"/>
            <a:ext cx="3035307" cy="73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" sz="511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AGENDA</a:t>
            </a:r>
            <a:endParaRPr sz="5111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4475485" y="0"/>
            <a:ext cx="8529493" cy="73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425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94811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1">
  <p:cSld name="Agenda 1">
    <p:bg>
      <p:bgPr>
        <a:solidFill>
          <a:srgbClr val="232528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178" y="0"/>
            <a:ext cx="13004800" cy="3657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" sz="851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sz="8519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xfrm>
            <a:off x="178" y="3644648"/>
            <a:ext cx="13004800" cy="365785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3408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259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259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259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259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259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259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259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25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2909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rcise &amp; Summary">
  <p:cSld name="Exercise &amp; Summary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ctrTitle"/>
          </p:nvPr>
        </p:nvSpPr>
        <p:spPr>
          <a:xfrm>
            <a:off x="1465671" y="838861"/>
            <a:ext cx="10835200" cy="562477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92F1"/>
              </a:buClr>
              <a:buSzPts val="4800"/>
              <a:buFont typeface="Oswald"/>
              <a:buNone/>
              <a:defRPr sz="6815">
                <a:solidFill>
                  <a:srgbClr val="4392F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201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gnment">
  <p:cSld name="Assignment"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465671" y="2246937"/>
            <a:ext cx="5705387" cy="505574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49133" lvl="0" indent="-486849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98265" lvl="1" indent="-486849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947398" lvl="2" indent="-486849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596530" lvl="3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245663" lvl="4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894795" lvl="5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543928" lvl="6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5193060" lvl="7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842193" lvl="8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xfrm>
            <a:off x="7171235" y="2246759"/>
            <a:ext cx="5833387" cy="505574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49133" lvl="0" indent="-486849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98265" lvl="1" indent="-486849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947398" lvl="2" indent="-486849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596530" lvl="3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245663" lvl="4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894795" lvl="5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543928" lvl="6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5193060" lvl="7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842193" lvl="8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ctrTitle"/>
          </p:nvPr>
        </p:nvSpPr>
        <p:spPr>
          <a:xfrm>
            <a:off x="1465671" y="540926"/>
            <a:ext cx="11539200" cy="193327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92F1"/>
              </a:buClr>
              <a:buSzPts val="4800"/>
              <a:buFont typeface="Oswald"/>
              <a:buNone/>
              <a:defRPr sz="6815">
                <a:solidFill>
                  <a:srgbClr val="4392F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05779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gnment 1">
  <p:cSld name="Assignment 1"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1465671" y="2246937"/>
            <a:ext cx="10783147" cy="505574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49133" lvl="0" indent="-486849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98265" lvl="1" indent="-486849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947398" lvl="2" indent="-486849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596530" lvl="3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245663" lvl="4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894795" lvl="5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543928" lvl="6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●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5193060" lvl="7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○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842193" lvl="8" indent="-45078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Source Sans Pro"/>
              <a:buChar char="■"/>
              <a:defRPr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1465671" y="540926"/>
            <a:ext cx="11539200" cy="193327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92F1"/>
              </a:buClr>
              <a:buSzPts val="4800"/>
              <a:buFont typeface="Oswald"/>
              <a:buNone/>
              <a:defRPr sz="6815">
                <a:solidFill>
                  <a:srgbClr val="4392F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9917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dk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ctrTitle"/>
          </p:nvPr>
        </p:nvSpPr>
        <p:spPr>
          <a:xfrm>
            <a:off x="1441493" y="2108369"/>
            <a:ext cx="10214827" cy="446327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swald"/>
              <a:buNone/>
              <a:defRPr sz="8519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cxnSp>
        <p:nvCxnSpPr>
          <p:cNvPr id="154" name="Shape 154"/>
          <p:cNvCxnSpPr/>
          <p:nvPr/>
        </p:nvCxnSpPr>
        <p:spPr>
          <a:xfrm>
            <a:off x="1348267" y="1831588"/>
            <a:ext cx="1030826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5" name="Shape 155" descr="GA_Stack_Small_White_RGB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9627" y="786295"/>
            <a:ext cx="2317605" cy="768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575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Red Logo">
  <p:cSld name="Title - Red Logo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1441493" y="2108369"/>
            <a:ext cx="10214827" cy="446327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swald"/>
              <a:buNone/>
              <a:defRPr sz="8519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cxnSp>
        <p:nvCxnSpPr>
          <p:cNvPr id="158" name="Shape 158"/>
          <p:cNvCxnSpPr/>
          <p:nvPr/>
        </p:nvCxnSpPr>
        <p:spPr>
          <a:xfrm>
            <a:off x="1348267" y="1831588"/>
            <a:ext cx="1030826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" name="Shape 159" descr="GA_Stack_Small_White_RGB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9627" y="786295"/>
            <a:ext cx="2317605" cy="768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19314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297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43318" y="1057113"/>
            <a:ext cx="12118187" cy="291418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43307" y="4023758"/>
            <a:ext cx="12118187" cy="112529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77996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43307" y="3053676"/>
            <a:ext cx="12118187" cy="119514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1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11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11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11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11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11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11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11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11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6758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43307" y="631825"/>
            <a:ext cx="12118187" cy="813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43307" y="1636230"/>
            <a:ext cx="12118187" cy="485044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49133" lvl="0" indent="-48684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98265" lvl="1" indent="-450787">
              <a:spcBef>
                <a:spcPts val="2272"/>
              </a:spcBef>
              <a:spcAft>
                <a:spcPts val="0"/>
              </a:spcAft>
              <a:buSzPts val="1400"/>
              <a:buChar char="○"/>
              <a:defRPr/>
            </a:lvl2pPr>
            <a:lvl3pPr marL="1947398" lvl="2" indent="-450787">
              <a:spcBef>
                <a:spcPts val="2272"/>
              </a:spcBef>
              <a:spcAft>
                <a:spcPts val="0"/>
              </a:spcAft>
              <a:buSzPts val="1400"/>
              <a:buChar char="■"/>
              <a:defRPr/>
            </a:lvl3pPr>
            <a:lvl4pPr marL="2596530" lvl="3" indent="-450787">
              <a:spcBef>
                <a:spcPts val="2272"/>
              </a:spcBef>
              <a:spcAft>
                <a:spcPts val="0"/>
              </a:spcAft>
              <a:buSzPts val="1400"/>
              <a:buChar char="●"/>
              <a:defRPr/>
            </a:lvl4pPr>
            <a:lvl5pPr marL="3245663" lvl="4" indent="-450787">
              <a:spcBef>
                <a:spcPts val="2272"/>
              </a:spcBef>
              <a:spcAft>
                <a:spcPts val="0"/>
              </a:spcAft>
              <a:buSzPts val="1400"/>
              <a:buChar char="○"/>
              <a:defRPr/>
            </a:lvl5pPr>
            <a:lvl6pPr marL="3894795" lvl="5" indent="-450787">
              <a:spcBef>
                <a:spcPts val="2272"/>
              </a:spcBef>
              <a:spcAft>
                <a:spcPts val="0"/>
              </a:spcAft>
              <a:buSzPts val="1400"/>
              <a:buChar char="■"/>
              <a:defRPr/>
            </a:lvl6pPr>
            <a:lvl7pPr marL="4543928" lvl="6" indent="-450787">
              <a:spcBef>
                <a:spcPts val="2272"/>
              </a:spcBef>
              <a:spcAft>
                <a:spcPts val="0"/>
              </a:spcAft>
              <a:buSzPts val="1400"/>
              <a:buChar char="●"/>
              <a:defRPr/>
            </a:lvl7pPr>
            <a:lvl8pPr marL="5193060" lvl="7" indent="-450787">
              <a:spcBef>
                <a:spcPts val="2272"/>
              </a:spcBef>
              <a:spcAft>
                <a:spcPts val="0"/>
              </a:spcAft>
              <a:buSzPts val="1400"/>
              <a:buChar char="○"/>
              <a:defRPr/>
            </a:lvl8pPr>
            <a:lvl9pPr marL="5842193" lvl="8" indent="-450787">
              <a:spcBef>
                <a:spcPts val="2272"/>
              </a:spcBef>
              <a:spcAft>
                <a:spcPts val="22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27466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43307" y="631825"/>
            <a:ext cx="12118187" cy="813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43307" y="1636230"/>
            <a:ext cx="5688747" cy="485044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49133" lvl="0" indent="-45078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88"/>
            </a:lvl1pPr>
            <a:lvl2pPr marL="1298265" lvl="1" indent="-432755">
              <a:spcBef>
                <a:spcPts val="2272"/>
              </a:spcBef>
              <a:spcAft>
                <a:spcPts val="0"/>
              </a:spcAft>
              <a:buSzPts val="1200"/>
              <a:buChar char="○"/>
              <a:defRPr sz="1704"/>
            </a:lvl2pPr>
            <a:lvl3pPr marL="1947398" lvl="2" indent="-432755">
              <a:spcBef>
                <a:spcPts val="2272"/>
              </a:spcBef>
              <a:spcAft>
                <a:spcPts val="0"/>
              </a:spcAft>
              <a:buSzPts val="1200"/>
              <a:buChar char="■"/>
              <a:defRPr sz="1704"/>
            </a:lvl3pPr>
            <a:lvl4pPr marL="2596530" lvl="3" indent="-432755">
              <a:spcBef>
                <a:spcPts val="2272"/>
              </a:spcBef>
              <a:spcAft>
                <a:spcPts val="0"/>
              </a:spcAft>
              <a:buSzPts val="1200"/>
              <a:buChar char="●"/>
              <a:defRPr sz="1704"/>
            </a:lvl4pPr>
            <a:lvl5pPr marL="3245663" lvl="4" indent="-432755">
              <a:spcBef>
                <a:spcPts val="2272"/>
              </a:spcBef>
              <a:spcAft>
                <a:spcPts val="0"/>
              </a:spcAft>
              <a:buSzPts val="1200"/>
              <a:buChar char="○"/>
              <a:defRPr sz="1704"/>
            </a:lvl5pPr>
            <a:lvl6pPr marL="3894795" lvl="5" indent="-432755">
              <a:spcBef>
                <a:spcPts val="2272"/>
              </a:spcBef>
              <a:spcAft>
                <a:spcPts val="0"/>
              </a:spcAft>
              <a:buSzPts val="1200"/>
              <a:buChar char="■"/>
              <a:defRPr sz="1704"/>
            </a:lvl6pPr>
            <a:lvl7pPr marL="4543928" lvl="6" indent="-432755">
              <a:spcBef>
                <a:spcPts val="2272"/>
              </a:spcBef>
              <a:spcAft>
                <a:spcPts val="0"/>
              </a:spcAft>
              <a:buSzPts val="1200"/>
              <a:buChar char="●"/>
              <a:defRPr sz="1704"/>
            </a:lvl7pPr>
            <a:lvl8pPr marL="5193060" lvl="7" indent="-432755">
              <a:spcBef>
                <a:spcPts val="2272"/>
              </a:spcBef>
              <a:spcAft>
                <a:spcPts val="0"/>
              </a:spcAft>
              <a:buSzPts val="1200"/>
              <a:buChar char="○"/>
              <a:defRPr sz="1704"/>
            </a:lvl8pPr>
            <a:lvl9pPr marL="5842193" lvl="8" indent="-432755">
              <a:spcBef>
                <a:spcPts val="2272"/>
              </a:spcBef>
              <a:spcAft>
                <a:spcPts val="2272"/>
              </a:spcAft>
              <a:buSzPts val="1200"/>
              <a:buChar char="■"/>
              <a:defRPr sz="1704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872747" y="1636230"/>
            <a:ext cx="5688747" cy="485044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49133" lvl="0" indent="-45078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88"/>
            </a:lvl1pPr>
            <a:lvl2pPr marL="1298265" lvl="1" indent="-432755">
              <a:spcBef>
                <a:spcPts val="2272"/>
              </a:spcBef>
              <a:spcAft>
                <a:spcPts val="0"/>
              </a:spcAft>
              <a:buSzPts val="1200"/>
              <a:buChar char="○"/>
              <a:defRPr sz="1704"/>
            </a:lvl2pPr>
            <a:lvl3pPr marL="1947398" lvl="2" indent="-432755">
              <a:spcBef>
                <a:spcPts val="2272"/>
              </a:spcBef>
              <a:spcAft>
                <a:spcPts val="0"/>
              </a:spcAft>
              <a:buSzPts val="1200"/>
              <a:buChar char="■"/>
              <a:defRPr sz="1704"/>
            </a:lvl3pPr>
            <a:lvl4pPr marL="2596530" lvl="3" indent="-432755">
              <a:spcBef>
                <a:spcPts val="2272"/>
              </a:spcBef>
              <a:spcAft>
                <a:spcPts val="0"/>
              </a:spcAft>
              <a:buSzPts val="1200"/>
              <a:buChar char="●"/>
              <a:defRPr sz="1704"/>
            </a:lvl4pPr>
            <a:lvl5pPr marL="3245663" lvl="4" indent="-432755">
              <a:spcBef>
                <a:spcPts val="2272"/>
              </a:spcBef>
              <a:spcAft>
                <a:spcPts val="0"/>
              </a:spcAft>
              <a:buSzPts val="1200"/>
              <a:buChar char="○"/>
              <a:defRPr sz="1704"/>
            </a:lvl5pPr>
            <a:lvl6pPr marL="3894795" lvl="5" indent="-432755">
              <a:spcBef>
                <a:spcPts val="2272"/>
              </a:spcBef>
              <a:spcAft>
                <a:spcPts val="0"/>
              </a:spcAft>
              <a:buSzPts val="1200"/>
              <a:buChar char="■"/>
              <a:defRPr sz="1704"/>
            </a:lvl6pPr>
            <a:lvl7pPr marL="4543928" lvl="6" indent="-432755">
              <a:spcBef>
                <a:spcPts val="2272"/>
              </a:spcBef>
              <a:spcAft>
                <a:spcPts val="0"/>
              </a:spcAft>
              <a:buSzPts val="1200"/>
              <a:buChar char="●"/>
              <a:defRPr sz="1704"/>
            </a:lvl7pPr>
            <a:lvl8pPr marL="5193060" lvl="7" indent="-432755">
              <a:spcBef>
                <a:spcPts val="2272"/>
              </a:spcBef>
              <a:spcAft>
                <a:spcPts val="0"/>
              </a:spcAft>
              <a:buSzPts val="1200"/>
              <a:buChar char="○"/>
              <a:defRPr sz="1704"/>
            </a:lvl8pPr>
            <a:lvl9pPr marL="5842193" lvl="8" indent="-432755">
              <a:spcBef>
                <a:spcPts val="2272"/>
              </a:spcBef>
              <a:spcAft>
                <a:spcPts val="2272"/>
              </a:spcAft>
              <a:buSzPts val="1200"/>
              <a:buChar char="■"/>
              <a:defRPr sz="1704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5140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43307" y="631825"/>
            <a:ext cx="12118187" cy="813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3149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43307" y="788815"/>
            <a:ext cx="3993600" cy="1072907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408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408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408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408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408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408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408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408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408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43307" y="1972889"/>
            <a:ext cx="3993600" cy="451396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49133" lvl="0" indent="-43275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704"/>
            </a:lvl1pPr>
            <a:lvl2pPr marL="1298265" lvl="1" indent="-432755">
              <a:spcBef>
                <a:spcPts val="2272"/>
              </a:spcBef>
              <a:spcAft>
                <a:spcPts val="0"/>
              </a:spcAft>
              <a:buSzPts val="1200"/>
              <a:buChar char="○"/>
              <a:defRPr sz="1704"/>
            </a:lvl2pPr>
            <a:lvl3pPr marL="1947398" lvl="2" indent="-432755">
              <a:spcBef>
                <a:spcPts val="2272"/>
              </a:spcBef>
              <a:spcAft>
                <a:spcPts val="0"/>
              </a:spcAft>
              <a:buSzPts val="1200"/>
              <a:buChar char="■"/>
              <a:defRPr sz="1704"/>
            </a:lvl3pPr>
            <a:lvl4pPr marL="2596530" lvl="3" indent="-432755">
              <a:spcBef>
                <a:spcPts val="2272"/>
              </a:spcBef>
              <a:spcAft>
                <a:spcPts val="0"/>
              </a:spcAft>
              <a:buSzPts val="1200"/>
              <a:buChar char="●"/>
              <a:defRPr sz="1704"/>
            </a:lvl4pPr>
            <a:lvl5pPr marL="3245663" lvl="4" indent="-432755">
              <a:spcBef>
                <a:spcPts val="2272"/>
              </a:spcBef>
              <a:spcAft>
                <a:spcPts val="0"/>
              </a:spcAft>
              <a:buSzPts val="1200"/>
              <a:buChar char="○"/>
              <a:defRPr sz="1704"/>
            </a:lvl5pPr>
            <a:lvl6pPr marL="3894795" lvl="5" indent="-432755">
              <a:spcBef>
                <a:spcPts val="2272"/>
              </a:spcBef>
              <a:spcAft>
                <a:spcPts val="0"/>
              </a:spcAft>
              <a:buSzPts val="1200"/>
              <a:buChar char="■"/>
              <a:defRPr sz="1704"/>
            </a:lvl6pPr>
            <a:lvl7pPr marL="4543928" lvl="6" indent="-432755">
              <a:spcBef>
                <a:spcPts val="2272"/>
              </a:spcBef>
              <a:spcAft>
                <a:spcPts val="0"/>
              </a:spcAft>
              <a:buSzPts val="1200"/>
              <a:buChar char="●"/>
              <a:defRPr sz="1704"/>
            </a:lvl7pPr>
            <a:lvl8pPr marL="5193060" lvl="7" indent="-432755">
              <a:spcBef>
                <a:spcPts val="2272"/>
              </a:spcBef>
              <a:spcAft>
                <a:spcPts val="0"/>
              </a:spcAft>
              <a:buSzPts val="1200"/>
              <a:buChar char="○"/>
              <a:defRPr sz="1704"/>
            </a:lvl8pPr>
            <a:lvl9pPr marL="5842193" lvl="8" indent="-432755">
              <a:spcBef>
                <a:spcPts val="2272"/>
              </a:spcBef>
              <a:spcAft>
                <a:spcPts val="2272"/>
              </a:spcAft>
              <a:buSzPts val="1200"/>
              <a:buChar char="■"/>
              <a:defRPr sz="1704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9617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97244" y="639102"/>
            <a:ext cx="9056427" cy="5807926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815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815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815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815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815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815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815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815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815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881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502400" y="-177"/>
            <a:ext cx="6502400" cy="730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88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77600" y="1750804"/>
            <a:ext cx="5753173" cy="210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63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63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63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63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63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63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63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63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63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77600" y="3979674"/>
            <a:ext cx="5753173" cy="175353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2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7025067" y="1028008"/>
            <a:ext cx="5457067" cy="524613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49133" lvl="0" indent="-48684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98265" lvl="1" indent="-450787">
              <a:spcBef>
                <a:spcPts val="2272"/>
              </a:spcBef>
              <a:spcAft>
                <a:spcPts val="0"/>
              </a:spcAft>
              <a:buSzPts val="1400"/>
              <a:buChar char="○"/>
              <a:defRPr/>
            </a:lvl2pPr>
            <a:lvl3pPr marL="1947398" lvl="2" indent="-450787">
              <a:spcBef>
                <a:spcPts val="2272"/>
              </a:spcBef>
              <a:spcAft>
                <a:spcPts val="0"/>
              </a:spcAft>
              <a:buSzPts val="1400"/>
              <a:buChar char="■"/>
              <a:defRPr/>
            </a:lvl3pPr>
            <a:lvl4pPr marL="2596530" lvl="3" indent="-450787">
              <a:spcBef>
                <a:spcPts val="2272"/>
              </a:spcBef>
              <a:spcAft>
                <a:spcPts val="0"/>
              </a:spcAft>
              <a:buSzPts val="1400"/>
              <a:buChar char="●"/>
              <a:defRPr/>
            </a:lvl4pPr>
            <a:lvl5pPr marL="3245663" lvl="4" indent="-450787">
              <a:spcBef>
                <a:spcPts val="2272"/>
              </a:spcBef>
              <a:spcAft>
                <a:spcPts val="0"/>
              </a:spcAft>
              <a:buSzPts val="1400"/>
              <a:buChar char="○"/>
              <a:defRPr/>
            </a:lvl5pPr>
            <a:lvl6pPr marL="3894795" lvl="5" indent="-450787">
              <a:spcBef>
                <a:spcPts val="2272"/>
              </a:spcBef>
              <a:spcAft>
                <a:spcPts val="0"/>
              </a:spcAft>
              <a:buSzPts val="1400"/>
              <a:buChar char="■"/>
              <a:defRPr/>
            </a:lvl6pPr>
            <a:lvl7pPr marL="4543928" lvl="6" indent="-450787">
              <a:spcBef>
                <a:spcPts val="2272"/>
              </a:spcBef>
              <a:spcAft>
                <a:spcPts val="0"/>
              </a:spcAft>
              <a:buSzPts val="1400"/>
              <a:buChar char="●"/>
              <a:defRPr/>
            </a:lvl7pPr>
            <a:lvl8pPr marL="5193060" lvl="7" indent="-450787">
              <a:spcBef>
                <a:spcPts val="2272"/>
              </a:spcBef>
              <a:spcAft>
                <a:spcPts val="0"/>
              </a:spcAft>
              <a:buSzPts val="1400"/>
              <a:buChar char="○"/>
              <a:defRPr/>
            </a:lvl8pPr>
            <a:lvl9pPr marL="5842193" lvl="8" indent="-450787">
              <a:spcBef>
                <a:spcPts val="2272"/>
              </a:spcBef>
              <a:spcAft>
                <a:spcPts val="22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19350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43307" y="6006372"/>
            <a:ext cx="8531627" cy="85909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49133" lvl="0" indent="-32456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75535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443307" y="1570424"/>
            <a:ext cx="12118187" cy="278768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38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38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38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38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38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38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38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38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7038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43307" y="4475381"/>
            <a:ext cx="12118187" cy="184681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49133" lvl="0" indent="-48684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98265" lvl="1" indent="-450787" algn="ctr">
              <a:spcBef>
                <a:spcPts val="2272"/>
              </a:spcBef>
              <a:spcAft>
                <a:spcPts val="0"/>
              </a:spcAft>
              <a:buSzPts val="1400"/>
              <a:buChar char="○"/>
              <a:defRPr/>
            </a:lvl2pPr>
            <a:lvl3pPr marL="1947398" lvl="2" indent="-450787" algn="ctr">
              <a:spcBef>
                <a:spcPts val="2272"/>
              </a:spcBef>
              <a:spcAft>
                <a:spcPts val="0"/>
              </a:spcAft>
              <a:buSzPts val="1400"/>
              <a:buChar char="■"/>
              <a:defRPr/>
            </a:lvl3pPr>
            <a:lvl4pPr marL="2596530" lvl="3" indent="-450787" algn="ctr">
              <a:spcBef>
                <a:spcPts val="2272"/>
              </a:spcBef>
              <a:spcAft>
                <a:spcPts val="0"/>
              </a:spcAft>
              <a:buSzPts val="1400"/>
              <a:buChar char="●"/>
              <a:defRPr/>
            </a:lvl4pPr>
            <a:lvl5pPr marL="3245663" lvl="4" indent="-450787" algn="ctr">
              <a:spcBef>
                <a:spcPts val="2272"/>
              </a:spcBef>
              <a:spcAft>
                <a:spcPts val="0"/>
              </a:spcAft>
              <a:buSzPts val="1400"/>
              <a:buChar char="○"/>
              <a:defRPr/>
            </a:lvl5pPr>
            <a:lvl6pPr marL="3894795" lvl="5" indent="-450787" algn="ctr">
              <a:spcBef>
                <a:spcPts val="2272"/>
              </a:spcBef>
              <a:spcAft>
                <a:spcPts val="0"/>
              </a:spcAft>
              <a:buSzPts val="1400"/>
              <a:buChar char="■"/>
              <a:defRPr/>
            </a:lvl6pPr>
            <a:lvl7pPr marL="4543928" lvl="6" indent="-450787" algn="ctr">
              <a:spcBef>
                <a:spcPts val="2272"/>
              </a:spcBef>
              <a:spcAft>
                <a:spcPts val="0"/>
              </a:spcAft>
              <a:buSzPts val="1400"/>
              <a:buChar char="●"/>
              <a:defRPr/>
            </a:lvl7pPr>
            <a:lvl8pPr marL="5193060" lvl="7" indent="-450787" algn="ctr">
              <a:spcBef>
                <a:spcPts val="2272"/>
              </a:spcBef>
              <a:spcAft>
                <a:spcPts val="0"/>
              </a:spcAft>
              <a:buSzPts val="1400"/>
              <a:buChar char="○"/>
              <a:defRPr/>
            </a:lvl8pPr>
            <a:lvl9pPr marL="5842193" lvl="8" indent="-450787" algn="ctr">
              <a:spcBef>
                <a:spcPts val="2272"/>
              </a:spcBef>
              <a:spcAft>
                <a:spcPts val="2272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038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&amp;A">
  <p:cSld name="Q&amp;A">
    <p:bg>
      <p:bgPr>
        <a:solidFill>
          <a:srgbClr val="00000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hape 1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9" name="Shape 1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27173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443318" y="1057113"/>
            <a:ext cx="12118187" cy="291418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383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443307" y="4023758"/>
            <a:ext cx="12118187" cy="112529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975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66407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5502" y="734829"/>
            <a:ext cx="11957333" cy="652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93994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Copy">
  <p:cSld name="Body Cop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5502" y="734829"/>
            <a:ext cx="11957333" cy="65209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5502" y="1335988"/>
            <a:ext cx="11892907" cy="536027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2272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72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72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72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72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72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72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72"/>
              </a:spcBef>
              <a:spcAft>
                <a:spcPts val="2272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71688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lack">
  <p:cSld name="Title - Blac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430249" y="778308"/>
            <a:ext cx="11821227" cy="262966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Oswald"/>
              <a:buNone/>
              <a:defRPr sz="6815" b="1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6815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6815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6815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6815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6815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6815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6815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6815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591787" y="496026"/>
            <a:ext cx="11765760" cy="185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88"/>
          </a:p>
        </p:txBody>
      </p:sp>
      <p:sp>
        <p:nvSpPr>
          <p:cNvPr id="62" name="Shape 62"/>
          <p:cNvSpPr txBox="1"/>
          <p:nvPr/>
        </p:nvSpPr>
        <p:spPr>
          <a:xfrm>
            <a:off x="387556" y="6686114"/>
            <a:ext cx="11957333" cy="56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36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1136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6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1136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523662" y="6725095"/>
            <a:ext cx="1182122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45156" y="6805622"/>
            <a:ext cx="299733" cy="29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50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109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White 1 1">
  <p:cSld name="Title - White 1 1">
    <p:bg>
      <p:bgPr>
        <a:solidFill>
          <a:srgbClr val="1ECAC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1441494" y="838861"/>
            <a:ext cx="10121813" cy="562477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8519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5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White 1 1 1">
  <p:cSld name="Title - White 1 1 1">
    <p:bg>
      <p:bgPr>
        <a:solidFill>
          <a:srgbClr val="4392F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ctrTitle"/>
          </p:nvPr>
        </p:nvSpPr>
        <p:spPr>
          <a:xfrm>
            <a:off x="1441494" y="838861"/>
            <a:ext cx="10121813" cy="562477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8519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587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White 1 1 2">
  <p:cSld name="Title - White 1 1 2">
    <p:bg>
      <p:bgPr>
        <a:solidFill>
          <a:srgbClr val="731DD8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1441494" y="838861"/>
            <a:ext cx="10121813" cy="562477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8519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651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White 1 1 2 3">
  <p:cSld name="Title - White 1 1 2 3">
    <p:bg>
      <p:bgPr>
        <a:solidFill>
          <a:srgbClr val="3C153B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1441494" y="838861"/>
            <a:ext cx="10121813" cy="562477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8519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6000"/>
              <a:buFont typeface="Oswald"/>
              <a:buNone/>
              <a:defRPr sz="8519">
                <a:solidFill>
                  <a:srgbClr val="33333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259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" name="Shape 8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9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288314" y="1333432"/>
            <a:ext cx="11821227" cy="539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  <a:defRPr sz="1800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○"/>
              <a:defRPr sz="1800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■"/>
              <a:defRPr sz="1800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  <a:defRPr sz="1400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  <a:defRPr sz="1400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■"/>
              <a:defRPr sz="1400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  <a:defRPr sz="1400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  <a:defRPr sz="1400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■"/>
              <a:defRPr sz="1400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5502" y="734829"/>
            <a:ext cx="11957333" cy="65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 sz="1400"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26674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43307" y="631825"/>
            <a:ext cx="12118187" cy="813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43307" y="1636230"/>
            <a:ext cx="12118187" cy="485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2049718" y="6620617"/>
            <a:ext cx="780373" cy="5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20">
                <a:solidFill>
                  <a:schemeClr val="dk2"/>
                </a:solidFill>
              </a:defRPr>
            </a:lvl1pPr>
            <a:lvl2pPr lvl="1" algn="r">
              <a:buNone/>
              <a:defRPr sz="1420">
                <a:solidFill>
                  <a:schemeClr val="dk2"/>
                </a:solidFill>
              </a:defRPr>
            </a:lvl2pPr>
            <a:lvl3pPr lvl="2" algn="r">
              <a:buNone/>
              <a:defRPr sz="1420">
                <a:solidFill>
                  <a:schemeClr val="dk2"/>
                </a:solidFill>
              </a:defRPr>
            </a:lvl3pPr>
            <a:lvl4pPr lvl="3" algn="r">
              <a:buNone/>
              <a:defRPr sz="1420">
                <a:solidFill>
                  <a:schemeClr val="dk2"/>
                </a:solidFill>
              </a:defRPr>
            </a:lvl4pPr>
            <a:lvl5pPr lvl="4" algn="r">
              <a:buNone/>
              <a:defRPr sz="1420">
                <a:solidFill>
                  <a:schemeClr val="dk2"/>
                </a:solidFill>
              </a:defRPr>
            </a:lvl5pPr>
            <a:lvl6pPr lvl="5" algn="r">
              <a:buNone/>
              <a:defRPr sz="1420">
                <a:solidFill>
                  <a:schemeClr val="dk2"/>
                </a:solidFill>
              </a:defRPr>
            </a:lvl6pPr>
            <a:lvl7pPr lvl="6" algn="r">
              <a:buNone/>
              <a:defRPr sz="1420">
                <a:solidFill>
                  <a:schemeClr val="dk2"/>
                </a:solidFill>
              </a:defRPr>
            </a:lvl7pPr>
            <a:lvl8pPr lvl="7" algn="r">
              <a:buNone/>
              <a:defRPr sz="1420">
                <a:solidFill>
                  <a:schemeClr val="dk2"/>
                </a:solidFill>
              </a:defRPr>
            </a:lvl8pPr>
            <a:lvl9pPr lvl="8" algn="r">
              <a:buNone/>
              <a:defRPr sz="142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451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.co/introclas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ctrTitle"/>
          </p:nvPr>
        </p:nvSpPr>
        <p:spPr>
          <a:xfrm>
            <a:off x="1450279" y="2108369"/>
            <a:ext cx="10880704" cy="4463278"/>
          </a:xfrm>
          <a:prstGeom prst="rect">
            <a:avLst/>
          </a:prstGeom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8235">
                <a:solidFill>
                  <a:schemeClr val="lt1"/>
                </a:solidFill>
              </a:rPr>
              <a:t>WELCOME TO GENERAL ASSEMBLY</a:t>
            </a: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11289" y="0"/>
            <a:ext cx="4259259" cy="425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ctr" anchorCtr="0">
            <a:noAutofit/>
          </a:bodyPr>
          <a:lstStyle/>
          <a:p>
            <a:pPr defTabSz="1298265"/>
            <a:endParaRPr sz="1988"/>
          </a:p>
        </p:txBody>
      </p:sp>
    </p:spTree>
    <p:extLst>
      <p:ext uri="{BB962C8B-B14F-4D97-AF65-F5344CB8AC3E}">
        <p14:creationId xmlns:p14="http://schemas.microsoft.com/office/powerpoint/2010/main" val="100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hape 5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9" name="Shape 5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0" name="Shape 60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635000" y="2601133"/>
            <a:ext cx="11439608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 set of tools and techniques used to extract useful information from data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 interdisciplinary, problem-solving-oriented subject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application of scientific techniques to practical problems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 rapidly-growing field</a:t>
            </a: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THE OFFICIAL ANSWER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" name="Shape 63" descr="data-science-solutio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9936" y="4239682"/>
            <a:ext cx="5907657" cy="2848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hape 6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9" name="Shape 6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0" name="Shape 70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3366" y="1961130"/>
            <a:ext cx="8737386" cy="43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hape 7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7" name="Shape 7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8" name="Shape 78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9" name="Shape 79" descr="Screen Shot 2016-09-12 at 10.45.4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892" y="2276172"/>
            <a:ext cx="10171785" cy="344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Shape 8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85" name="Shape 8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86" name="Shape 86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BY FIELD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7132" y="1752957"/>
            <a:ext cx="5354473" cy="5105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hape 9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94" name="Shape 9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95" name="Shape 9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 dirty="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BY SKILL</a:t>
            </a:r>
            <a:endParaRPr sz="5400" b="1" u="none" strike="noStrike" cap="none" dirty="0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907" y="1778282"/>
            <a:ext cx="5351901" cy="51086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9E71541-5F1D-E943-B16F-B9DDA31DD2F5}"/>
              </a:ext>
            </a:extLst>
          </p:cNvPr>
          <p:cNvGrpSpPr/>
          <p:nvPr/>
        </p:nvGrpSpPr>
        <p:grpSpPr>
          <a:xfrm>
            <a:off x="9626600" y="4099560"/>
            <a:ext cx="2743200" cy="2506836"/>
            <a:chOff x="9626600" y="4099560"/>
            <a:chExt cx="2743200" cy="25068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12D274-083B-8949-AA16-6879644BF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96" t="4082" r="10608"/>
            <a:stretch/>
          </p:blipFill>
          <p:spPr>
            <a:xfrm>
              <a:off x="9626600" y="4099560"/>
              <a:ext cx="2743200" cy="250683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5467F9-23FB-1348-96D0-E48FF3E9E1CF}"/>
                </a:ext>
              </a:extLst>
            </p:cNvPr>
            <p:cNvSpPr txBox="1"/>
            <p:nvPr/>
          </p:nvSpPr>
          <p:spPr>
            <a:xfrm rot="20970906">
              <a:off x="10120697" y="5152923"/>
              <a:ext cx="1651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Marker Felt Thin" panose="02000400000000000000" pitchFamily="2" charset="77"/>
                </a:rPr>
                <a:t>Communication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1573313" y="1366702"/>
            <a:ext cx="9670638" cy="5703730"/>
            <a:chOff x="1711387" y="559200"/>
            <a:chExt cx="5348039" cy="4220867"/>
          </a:xfrm>
        </p:grpSpPr>
        <p:sp>
          <p:nvSpPr>
            <p:cNvPr id="103" name="Shape 103"/>
            <p:cNvSpPr/>
            <p:nvPr/>
          </p:nvSpPr>
          <p:spPr>
            <a:xfrm>
              <a:off x="3640454" y="2098503"/>
              <a:ext cx="1738800" cy="14859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3977067" y="2600971"/>
              <a:ext cx="1905300" cy="7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Tech Skills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2308326" y="910154"/>
              <a:ext cx="1422900" cy="1310699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2372658" y="1263237"/>
              <a:ext cx="12942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Storage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Systems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3798427" y="559200"/>
              <a:ext cx="1422900" cy="13107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3927092" y="910154"/>
              <a:ext cx="11655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Scripting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Languages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5470179" y="910154"/>
              <a:ext cx="1422899" cy="1310699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 txBox="1"/>
            <p:nvPr/>
          </p:nvSpPr>
          <p:spPr>
            <a:xfrm>
              <a:off x="5470191" y="1261167"/>
              <a:ext cx="14229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Tools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1387" y="2346797"/>
              <a:ext cx="1422900" cy="13107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1821308" y="2687051"/>
              <a:ext cx="11655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Distributed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Systems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5636526" y="2507585"/>
              <a:ext cx="1422900" cy="13107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5893709" y="2860667"/>
              <a:ext cx="11655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Database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Systems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5" name="Shape 115"/>
            <p:cNvCxnSpPr>
              <a:stCxn id="103" idx="0"/>
              <a:endCxn id="107" idx="4"/>
            </p:cNvCxnSpPr>
            <p:nvPr/>
          </p:nvCxnSpPr>
          <p:spPr>
            <a:xfrm rot="10800000">
              <a:off x="4509854" y="1869903"/>
              <a:ext cx="0" cy="22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6" name="Shape 116"/>
            <p:cNvCxnSpPr/>
            <p:nvPr/>
          </p:nvCxnSpPr>
          <p:spPr>
            <a:xfrm rot="10800000">
              <a:off x="3320437" y="2188634"/>
              <a:ext cx="429900" cy="30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7" name="Shape 117"/>
            <p:cNvCxnSpPr>
              <a:stCxn id="103" idx="7"/>
            </p:cNvCxnSpPr>
            <p:nvPr/>
          </p:nvCxnSpPr>
          <p:spPr>
            <a:xfrm rot="10800000" flipH="1">
              <a:off x="5124612" y="2066208"/>
              <a:ext cx="660600" cy="24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8" name="Shape 118"/>
            <p:cNvCxnSpPr/>
            <p:nvPr/>
          </p:nvCxnSpPr>
          <p:spPr>
            <a:xfrm>
              <a:off x="5292967" y="3116387"/>
              <a:ext cx="34355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9" name="Shape 119"/>
            <p:cNvCxnSpPr>
              <a:stCxn id="103" idx="2"/>
            </p:cNvCxnSpPr>
            <p:nvPr/>
          </p:nvCxnSpPr>
          <p:spPr>
            <a:xfrm rot="10800000">
              <a:off x="3134354" y="2841453"/>
              <a:ext cx="506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20" name="Shape 120"/>
            <p:cNvSpPr/>
            <p:nvPr/>
          </p:nvSpPr>
          <p:spPr>
            <a:xfrm>
              <a:off x="2704769" y="3363870"/>
              <a:ext cx="1422900" cy="13107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Arial"/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586747" y="3469367"/>
              <a:ext cx="1422900" cy="13107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2865920" y="3584403"/>
              <a:ext cx="1061171" cy="1064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Machine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Learning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Algorithms</a:t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Shape 123"/>
            <p:cNvCxnSpPr/>
            <p:nvPr/>
          </p:nvCxnSpPr>
          <p:spPr>
            <a:xfrm flipH="1">
              <a:off x="3731226" y="3363871"/>
              <a:ext cx="137350" cy="10549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4" name="Shape 124"/>
            <p:cNvCxnSpPr/>
            <p:nvPr/>
          </p:nvCxnSpPr>
          <p:spPr>
            <a:xfrm>
              <a:off x="4929718" y="3469367"/>
              <a:ext cx="0" cy="11503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25" name="Shape 125"/>
            <p:cNvSpPr/>
            <p:nvPr/>
          </p:nvSpPr>
          <p:spPr>
            <a:xfrm>
              <a:off x="4704121" y="3664396"/>
              <a:ext cx="1081091" cy="8144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Analysis Tools</a:t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Shape 126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2" name="Shape 142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635000" y="2601133"/>
            <a:ext cx="11439608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8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AutoNum type="arabicPeriod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My understanding of the business problem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marR="0" lvl="8" indent="-4572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AutoNum type="arabicPeriod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I will measure the business impact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marR="0" lvl="8" indent="-4572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AutoNum type="arabicPeriod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data is available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marR="0" lvl="8" indent="-4572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AutoNum type="arabicPeriod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initial solution hypothesis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marR="0" lvl="8" indent="-4572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AutoNum type="arabicPeriod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solution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marR="0" lvl="8" indent="-4572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AutoNum type="arabicPeriod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business impact of the solution</a:t>
            </a:r>
            <a:endParaRPr sz="2800" i="1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657600" marR="0" lvl="8" indent="0" algn="r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8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– George </a:t>
            </a:r>
            <a:r>
              <a:rPr lang="en-US" sz="2800" i="1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Roumeliotis</a:t>
            </a:r>
            <a:br>
              <a:rPr lang="en-US" sz="2800" i="1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-US" sz="2800" i="1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Intuit, Walmart</a:t>
            </a:r>
            <a:endParaRPr sz="2800" i="1" u="none" strike="noStrike" cap="none">
              <a:solidFill>
                <a:srgbClr val="22222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STORYTELLING METHODOLOGY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hape 14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0" name="Shape 15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1" name="Shape 15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5000" y="2601133"/>
            <a:ext cx="11439608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8" indent="-457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Arial"/>
              <a:buAutoNum type="arabicPeriod"/>
            </a:pPr>
            <a:r>
              <a:rPr lang="en-US" sz="25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problem</a:t>
            </a:r>
            <a:endParaRPr/>
          </a:p>
          <a:p>
            <a:pPr marL="457200" marR="0" lvl="8" indent="-4572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Arial"/>
              <a:buAutoNum type="arabicPeriod"/>
            </a:pPr>
            <a:r>
              <a:rPr lang="en-US" sz="25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Acquire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data</a:t>
            </a:r>
            <a:endParaRPr/>
          </a:p>
          <a:p>
            <a:pPr marL="457200" marR="0" lvl="8" indent="-4572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Arial"/>
              <a:buAutoNum type="arabicPeriod"/>
            </a:pPr>
            <a:r>
              <a:rPr lang="en-US" sz="25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Parse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data</a:t>
            </a:r>
            <a:endParaRPr/>
          </a:p>
          <a:p>
            <a:pPr marL="457200" marR="0" lvl="8" indent="-4572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Arial"/>
              <a:buAutoNum type="arabicPeriod"/>
            </a:pPr>
            <a:r>
              <a:rPr lang="en-US" sz="25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Mine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data</a:t>
            </a:r>
            <a:endParaRPr/>
          </a:p>
          <a:p>
            <a:pPr marL="457200" marR="0" lvl="8" indent="-4572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Arial"/>
              <a:buAutoNum type="arabicPeriod"/>
            </a:pPr>
            <a:r>
              <a:rPr lang="en-US" sz="25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data</a:t>
            </a:r>
            <a:endParaRPr/>
          </a:p>
          <a:p>
            <a:pPr marL="457200" marR="0" lvl="8" indent="-4572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Arial"/>
              <a:buAutoNum type="arabicPeriod"/>
            </a:pPr>
            <a:r>
              <a:rPr lang="en-US" sz="25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data model</a:t>
            </a:r>
            <a:endParaRPr/>
          </a:p>
          <a:p>
            <a:pPr marL="457200" marR="0" lvl="8" indent="-4572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Arial"/>
              <a:buAutoNum type="arabicPeriod"/>
            </a:pPr>
            <a:r>
              <a:rPr lang="en-US" sz="25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results</a:t>
            </a:r>
            <a:endParaRPr sz="2800" b="0" i="1" u="none" strike="noStrike" cap="non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330200" y="1373497"/>
            <a:ext cx="1173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 dirty="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DATA SCIENCE WORKFLOW</a:t>
            </a:r>
            <a:endParaRPr sz="5400" b="1" u="none" strike="noStrike" cap="none" dirty="0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6600" y="1219200"/>
            <a:ext cx="4435425" cy="587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IDENTIFY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4401" y="1355346"/>
            <a:ext cx="4435425" cy="587642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635000" y="2601133"/>
            <a:ext cx="8269066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Why are you doing this in the first place?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Who are the stakeholders?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data will you need?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will you define success?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Shape 16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0" name="Shape 17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1" name="Shape 17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ACQUIRE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4401" y="1355346"/>
            <a:ext cx="4435425" cy="58764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635000" y="2601133"/>
            <a:ext cx="8269066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Is the data you need available to you?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is it stored?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Relational database, NoSQL datastore, files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Is is public or proprietary?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Can it be supplemented?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tools will you need to import it?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tools will you need to work with it?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 descr="GAMa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9" y="919987"/>
            <a:ext cx="12982225" cy="6150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61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hape 17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0" name="Shape 18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81" name="Shape 18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PARSE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4401" y="1355346"/>
            <a:ext cx="4435425" cy="587642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635000" y="2601125"/>
            <a:ext cx="7266300" cy="4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documentation is available, if any?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(People count as documentation.)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Were you able to import the data?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did you learn from initial exploratory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analysis?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Is the data, in fact, sufficient?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much munging will it require?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Shape 18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0" name="Shape 19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91" name="Shape 19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MINE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4401" y="1355346"/>
            <a:ext cx="4435425" cy="587642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635000" y="2601133"/>
            <a:ext cx="8269066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sampling methodology will you use?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b="1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WRANGLING/MUNGING/MINING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</a:t>
            </a:r>
            <a: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(…80% of work occurs here…)</a:t>
            </a:r>
            <a:b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500" i="1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secondary features need to be derived?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Shape 19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00" name="Shape 20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01" name="Shape 20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REFINE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4401" y="1355346"/>
            <a:ext cx="4435425" cy="587642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635000" y="2601133"/>
            <a:ext cx="8269066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new trends appear?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Any notable outliers?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Notable results from applying derived features?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Are you documenting your approach?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Shape 20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10" name="Shape 21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11" name="Shape 21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MODEL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4401" y="1355346"/>
            <a:ext cx="4435425" cy="587642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635000" y="2601133"/>
            <a:ext cx="8269066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model or models are most appropriate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for the data and the problem?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Is the data in the appropriate format for the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desired model(s)?</a:t>
            </a: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did the initial model perform?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Any symptoms of over-fitting?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hape 21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0" name="Shape 22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21" name="Shape 22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PRESENT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4401" y="1355346"/>
            <a:ext cx="4435425" cy="587642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635000" y="2601133"/>
            <a:ext cx="8269066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narrative do I want to tell?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assumptions are we making?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inherent limitations should be disclosed?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Were the criteria for success met?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are the next steps?</a:t>
            </a: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Shape 22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1" name="Shape 23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(DEPLOY)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4401" y="1355346"/>
            <a:ext cx="4435425" cy="587642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635000" y="2601133"/>
            <a:ext cx="8269066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changes need to be made to run the model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 production?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Can the model handle real-time data?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Will the model need to be retrained? How often?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Does the deployment team have the context to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satisfy the original intent?</a:t>
            </a: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635000" y="1669960"/>
            <a:ext cx="11734800" cy="9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9000" b="1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40" name="Shape 2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2" name="Shape 242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 TO DATA SCIENCE</a:t>
            </a:r>
            <a:endParaRPr sz="2800" b="1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9">
            <a:extLst>
              <a:ext uri="{FF2B5EF4-FFF2-40B4-BE49-F238E27FC236}">
                <a16:creationId xmlns:a16="http://schemas.microsoft.com/office/drawing/2014/main" id="{15D8A4AD-BA49-EF4F-94B1-DBA1CA7B5DCD}"/>
              </a:ext>
            </a:extLst>
          </p:cNvPr>
          <p:cNvSpPr/>
          <p:nvPr/>
        </p:nvSpPr>
        <p:spPr>
          <a:xfrm>
            <a:off x="654547" y="489765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  Who uses it?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F8A76-78A3-0241-930A-9388DAF4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077" y="1682550"/>
            <a:ext cx="18034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8C82A1-EEF6-C246-8941-CC9927A4C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72" b="15950"/>
          <a:stretch/>
        </p:blipFill>
        <p:spPr>
          <a:xfrm>
            <a:off x="4253329" y="3086010"/>
            <a:ext cx="4122818" cy="1733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B553EE-C197-BA46-93FB-FB01C081E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830" y="5156011"/>
            <a:ext cx="2205000" cy="1491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C33DC5-14FC-9448-AE69-927ADB653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287" y="1211213"/>
            <a:ext cx="2956338" cy="196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E013A1-2534-2A4D-AEAC-EEA9DE41C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518" y="5096036"/>
            <a:ext cx="2508532" cy="16723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2581C1-C568-004E-8786-0ED4BB1AD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557" y="5273781"/>
            <a:ext cx="3329043" cy="15113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7098A0-7EB3-014B-80FA-C1485B2EED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024" b="20833"/>
          <a:stretch/>
        </p:blipFill>
        <p:spPr>
          <a:xfrm>
            <a:off x="839467" y="1282790"/>
            <a:ext cx="3056466" cy="1803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E2B118-53F1-8C48-8C77-790686520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4930" y="1508759"/>
            <a:ext cx="1610047" cy="16100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E914E5-4DC0-494A-A84C-073C91A53F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9121" y="3476545"/>
            <a:ext cx="3810000" cy="1384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BEC3E4-B5E2-2946-A531-DBAE1D5236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548" y="3086010"/>
            <a:ext cx="2730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22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Shape 25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8" name="Shape 25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Shape 259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NETFLIX PROGRAMMING DECISIONS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635000" y="2601133"/>
            <a:ext cx="8269066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Features: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When user watches and for how long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Where and on what device the user is watching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Rewinds, pauses, fast-forwards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Same categorization for current programming used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 determine new content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(Animated / Comedy / 18-29 / Cynical / 30 min / etc.)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2" name="Shape 262" descr="Netflix-Old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4066" y="2396865"/>
            <a:ext cx="3818979" cy="3818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Shape 24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8" name="Shape 24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9" name="Shape 249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“TARGET KNEW I WAS PREGNANT”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635000" y="2601133"/>
            <a:ext cx="8269066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DS team analyzed buying patterns of women on baby registries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Trends emerged: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Specific lotions and vitamins in 2</a:t>
            </a:r>
            <a:r>
              <a:rPr lang="en-US" sz="2500" i="0" u="none" strike="noStrike" cap="none" baseline="30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nd</a:t>
            </a: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trimester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Switch to scent-free products in 3</a:t>
            </a:r>
            <a:r>
              <a:rPr lang="en-US" sz="2500" i="0" u="none" strike="noStrike" cap="none" baseline="30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rd</a:t>
            </a: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trimester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Colored items signifying gender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Marketing team used this data to send coupons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Some family surprises…</a:t>
            </a: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2" name="Shape 252" descr="the-incredible-story-of-how-target-exposed-a-teen-girls-pregnancy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6922" y="3602824"/>
            <a:ext cx="4202878" cy="315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 descr="96540007 FINAL.jpg"/>
          <p:cNvPicPr preferRelativeResize="0"/>
          <p:nvPr/>
        </p:nvPicPr>
        <p:blipFill rotWithShape="1">
          <a:blip r:embed="rId3">
            <a:alphaModFix/>
          </a:blip>
          <a:srcRect t="5856" r="5024" b="13582"/>
          <a:stretch/>
        </p:blipFill>
        <p:spPr>
          <a:xfrm>
            <a:off x="11289" y="1"/>
            <a:ext cx="12982228" cy="73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>
            <a:spLocks noGrp="1"/>
          </p:cNvSpPr>
          <p:nvPr>
            <p:ph type="ctrTitle" idx="4294967295"/>
          </p:nvPr>
        </p:nvSpPr>
        <p:spPr>
          <a:xfrm>
            <a:off x="488246" y="374850"/>
            <a:ext cx="11800704" cy="2629667"/>
          </a:xfrm>
          <a:prstGeom prst="rect">
            <a:avLst/>
          </a:prstGeom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>
              <a:buSzPts val="1100"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Let’s get started...</a:t>
            </a:r>
            <a:endParaRPr sz="6815" b="1">
              <a:latin typeface="Oswald"/>
              <a:ea typeface="Oswald"/>
              <a:cs typeface="Oswald"/>
              <a:sym typeface="Oswald"/>
            </a:endParaRPr>
          </a:p>
          <a:p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8" name="Shape 238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7029" y="6562739"/>
            <a:ext cx="448714" cy="44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428985" y="6542684"/>
            <a:ext cx="8951259" cy="30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defTabSz="1298265">
              <a:lnSpc>
                <a:spcPct val="115000"/>
              </a:lnSpc>
              <a:spcAft>
                <a:spcPts val="2272"/>
              </a:spcAft>
            </a:pPr>
            <a:r>
              <a:rPr lang="en" sz="1420">
                <a:latin typeface="Proxima Nova"/>
                <a:ea typeface="Proxima Nova"/>
                <a:cs typeface="Proxima Nova"/>
                <a:sym typeface="Proxima Nova"/>
              </a:rPr>
              <a:t>General Assembly</a:t>
            </a:r>
            <a:endParaRPr sz="14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2490568" y="843298"/>
            <a:ext cx="7760796" cy="90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801" tIns="129801" rIns="129801" bIns="129801" anchor="t" anchorCtr="0">
            <a:noAutofit/>
          </a:bodyPr>
          <a:lstStyle/>
          <a:p>
            <a:pPr defTabSz="1298265"/>
            <a:endParaRPr sz="1988"/>
          </a:p>
        </p:txBody>
      </p:sp>
    </p:spTree>
    <p:extLst>
      <p:ext uri="{BB962C8B-B14F-4D97-AF65-F5344CB8AC3E}">
        <p14:creationId xmlns:p14="http://schemas.microsoft.com/office/powerpoint/2010/main" val="2928625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9">
            <a:extLst>
              <a:ext uri="{FF2B5EF4-FFF2-40B4-BE49-F238E27FC236}">
                <a16:creationId xmlns:a16="http://schemas.microsoft.com/office/drawing/2014/main" id="{7770FCD4-18AE-D44D-B341-23ECB03097BF}"/>
              </a:ext>
            </a:extLst>
          </p:cNvPr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Shape 249">
            <a:extLst>
              <a:ext uri="{FF2B5EF4-FFF2-40B4-BE49-F238E27FC236}">
                <a16:creationId xmlns:a16="http://schemas.microsoft.com/office/drawing/2014/main" id="{2495B0C9-136A-AC49-9A06-D7DA6C78BA8B}"/>
              </a:ext>
            </a:extLst>
          </p:cNvPr>
          <p:cNvSpPr/>
          <p:nvPr/>
        </p:nvSpPr>
        <p:spPr>
          <a:xfrm>
            <a:off x="635000" y="152908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Evolution of Data Creation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54F4F-634E-854B-905F-768C8429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960" y="2434678"/>
            <a:ext cx="3917950" cy="3782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1B2665-008D-134E-801F-4564697F4676}"/>
              </a:ext>
            </a:extLst>
          </p:cNvPr>
          <p:cNvSpPr txBox="1"/>
          <p:nvPr/>
        </p:nvSpPr>
        <p:spPr>
          <a:xfrm>
            <a:off x="6019800" y="6736080"/>
            <a:ext cx="6947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: https://</a:t>
            </a:r>
            <a:r>
              <a:rPr lang="en-US" dirty="0" err="1"/>
              <a:t>www.economist.com</a:t>
            </a:r>
            <a:r>
              <a:rPr lang="en-US" dirty="0"/>
              <a:t>/special-report/2010/02/25/data-data-everywhere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E91A1-2051-D348-BC8C-415F0EA81EC5}"/>
              </a:ext>
            </a:extLst>
          </p:cNvPr>
          <p:cNvSpPr txBox="1"/>
          <p:nvPr/>
        </p:nvSpPr>
        <p:spPr>
          <a:xfrm>
            <a:off x="635001" y="2434678"/>
            <a:ext cx="6664960" cy="384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285"/>
              </a:lnSpc>
            </a:pPr>
            <a:r>
              <a:rPr lang="en-US" sz="2400" dirty="0">
                <a:latin typeface="Oswald"/>
              </a:rPr>
              <a:t>Every two days, we create more information than we did up to 2003.  This is about 2 exabytes (2 billion gigabytes)</a:t>
            </a:r>
          </a:p>
          <a:p>
            <a:pPr>
              <a:lnSpc>
                <a:spcPct val="114285"/>
              </a:lnSpc>
            </a:pPr>
            <a:endParaRPr lang="en-US" sz="2400" dirty="0">
              <a:latin typeface="Oswald"/>
            </a:endParaRPr>
          </a:p>
          <a:p>
            <a:pPr>
              <a:lnSpc>
                <a:spcPct val="114285"/>
              </a:lnSpc>
            </a:pPr>
            <a:r>
              <a:rPr lang="en-US" sz="2400" dirty="0">
                <a:latin typeface="Oswald"/>
              </a:rPr>
              <a:t>Creation of data outstrips capabilities to store it.</a:t>
            </a:r>
          </a:p>
          <a:p>
            <a:pPr>
              <a:lnSpc>
                <a:spcPct val="114285"/>
              </a:lnSpc>
            </a:pPr>
            <a:endParaRPr lang="en-US" sz="2400" dirty="0">
              <a:latin typeface="Oswald"/>
            </a:endParaRPr>
          </a:p>
          <a:p>
            <a:pPr>
              <a:lnSpc>
                <a:spcPct val="114285"/>
              </a:lnSpc>
            </a:pPr>
            <a:r>
              <a:rPr lang="en-US" sz="2400" dirty="0">
                <a:latin typeface="Oswald"/>
              </a:rPr>
              <a:t>Hardware costs coming down but also cloud computing has made it possible for everyone to use IT </a:t>
            </a:r>
            <a:r>
              <a:rPr lang="en-US" sz="2400" dirty="0" err="1">
                <a:latin typeface="Oswald"/>
              </a:rPr>
              <a:t>infastructure</a:t>
            </a:r>
            <a:r>
              <a:rPr lang="en-US" sz="2400" dirty="0">
                <a:latin typeface="Oswald"/>
              </a:rPr>
              <a:t>.</a:t>
            </a:r>
          </a:p>
          <a:p>
            <a:pPr>
              <a:lnSpc>
                <a:spcPct val="114285"/>
              </a:lnSpc>
            </a:pPr>
            <a:endParaRPr lang="en-US" sz="2400" dirty="0">
              <a:latin typeface="Oswald"/>
            </a:endParaRPr>
          </a:p>
          <a:p>
            <a:pPr>
              <a:lnSpc>
                <a:spcPct val="114285"/>
              </a:lnSpc>
            </a:pPr>
            <a:endParaRPr lang="en-US" sz="2400" dirty="0"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552180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F22C1-450E-E84B-B0B6-954142C6D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0" y="1960880"/>
            <a:ext cx="5689600" cy="4279900"/>
          </a:xfrm>
          <a:prstGeom prst="rect">
            <a:avLst/>
          </a:prstGeom>
        </p:spPr>
      </p:pic>
      <p:sp>
        <p:nvSpPr>
          <p:cNvPr id="3" name="Shape 249">
            <a:extLst>
              <a:ext uri="{FF2B5EF4-FFF2-40B4-BE49-F238E27FC236}">
                <a16:creationId xmlns:a16="http://schemas.microsoft.com/office/drawing/2014/main" id="{3155C71E-82AA-964A-AC4D-CF02C7816C96}"/>
              </a:ext>
            </a:extLst>
          </p:cNvPr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249">
            <a:extLst>
              <a:ext uri="{FF2B5EF4-FFF2-40B4-BE49-F238E27FC236}">
                <a16:creationId xmlns:a16="http://schemas.microsoft.com/office/drawing/2014/main" id="{EDC01BD3-03B9-C949-96C6-A03CEF43686C}"/>
              </a:ext>
            </a:extLst>
          </p:cNvPr>
          <p:cNvSpPr/>
          <p:nvPr/>
        </p:nvSpPr>
        <p:spPr>
          <a:xfrm>
            <a:off x="635000" y="152908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</a:t>
            </a: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Big Data??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89B9D-0CC2-584E-B268-FC8F12F62A28}"/>
              </a:ext>
            </a:extLst>
          </p:cNvPr>
          <p:cNvSpPr txBox="1"/>
          <p:nvPr/>
        </p:nvSpPr>
        <p:spPr>
          <a:xfrm>
            <a:off x="746760" y="2758440"/>
            <a:ext cx="4102405" cy="2013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285"/>
              </a:lnSpc>
            </a:pPr>
            <a:r>
              <a:rPr lang="en-US" sz="2800" b="1" dirty="0">
                <a:latin typeface="Oswald"/>
              </a:rPr>
              <a:t>It describes Data that:</a:t>
            </a:r>
          </a:p>
          <a:p>
            <a:pPr>
              <a:lnSpc>
                <a:spcPct val="114285"/>
              </a:lnSpc>
            </a:pPr>
            <a:endParaRPr lang="en-US" sz="2800" b="1" dirty="0">
              <a:latin typeface="Oswald"/>
            </a:endParaRPr>
          </a:p>
          <a:p>
            <a:pPr marL="514350" indent="-514350">
              <a:lnSpc>
                <a:spcPct val="114285"/>
              </a:lnSpc>
              <a:buFont typeface="+mj-lt"/>
              <a:buAutoNum type="arabicPeriod"/>
            </a:pPr>
            <a:r>
              <a:rPr lang="en-US" sz="2800" b="1" dirty="0">
                <a:latin typeface="Oswald"/>
              </a:rPr>
              <a:t>Doesn’t fit into memory</a:t>
            </a:r>
          </a:p>
          <a:p>
            <a:pPr marL="514350" indent="-514350">
              <a:lnSpc>
                <a:spcPct val="114285"/>
              </a:lnSpc>
              <a:buFont typeface="+mj-lt"/>
              <a:buAutoNum type="arabicPeriod"/>
            </a:pPr>
            <a:r>
              <a:rPr lang="en-US" sz="2800" b="1" dirty="0">
                <a:latin typeface="Oswald"/>
              </a:rPr>
              <a:t>Doesn’t fit on a machine</a:t>
            </a:r>
          </a:p>
        </p:txBody>
      </p:sp>
    </p:spTree>
    <p:extLst>
      <p:ext uri="{BB962C8B-B14F-4D97-AF65-F5344CB8AC3E}">
        <p14:creationId xmlns:p14="http://schemas.microsoft.com/office/powerpoint/2010/main" val="1924531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65B47-0172-4942-8E7F-3E921CED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609" y="1868169"/>
            <a:ext cx="3135631" cy="4315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364C0B-36C8-DB45-AA59-A9EECB696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868170"/>
            <a:ext cx="7680960" cy="4320540"/>
          </a:xfrm>
          <a:prstGeom prst="rect">
            <a:avLst/>
          </a:prstGeom>
        </p:spPr>
      </p:pic>
      <p:sp>
        <p:nvSpPr>
          <p:cNvPr id="4" name="Shape 249">
            <a:extLst>
              <a:ext uri="{FF2B5EF4-FFF2-40B4-BE49-F238E27FC236}">
                <a16:creationId xmlns:a16="http://schemas.microsoft.com/office/drawing/2014/main" id="{B4D27CE1-F439-8147-9544-4BD65AF9240D}"/>
              </a:ext>
            </a:extLst>
          </p:cNvPr>
          <p:cNvSpPr/>
          <p:nvPr/>
        </p:nvSpPr>
        <p:spPr>
          <a:xfrm>
            <a:off x="751840" y="643889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Shape 249">
            <a:extLst>
              <a:ext uri="{FF2B5EF4-FFF2-40B4-BE49-F238E27FC236}">
                <a16:creationId xmlns:a16="http://schemas.microsoft.com/office/drawing/2014/main" id="{A8107E9D-846F-2B4D-A0A3-6927FE71CCD1}"/>
              </a:ext>
            </a:extLst>
          </p:cNvPr>
          <p:cNvSpPr/>
          <p:nvPr/>
        </p:nvSpPr>
        <p:spPr>
          <a:xfrm>
            <a:off x="792480" y="1256029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Big Data – A Cautionary Tale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225540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C19D78-D77D-B145-A8CF-60FC616E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234108"/>
            <a:ext cx="6366434" cy="37031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BCD573-5317-1F4A-A4F6-DC7A15EE4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40" y="2372360"/>
            <a:ext cx="4753187" cy="3564890"/>
          </a:xfrm>
          <a:prstGeom prst="rect">
            <a:avLst/>
          </a:prstGeom>
        </p:spPr>
      </p:pic>
      <p:sp>
        <p:nvSpPr>
          <p:cNvPr id="4" name="Shape 249">
            <a:extLst>
              <a:ext uri="{FF2B5EF4-FFF2-40B4-BE49-F238E27FC236}">
                <a16:creationId xmlns:a16="http://schemas.microsoft.com/office/drawing/2014/main" id="{C61295DA-0CF9-F04A-9686-B19A28FF70FE}"/>
              </a:ext>
            </a:extLst>
          </p:cNvPr>
          <p:cNvSpPr/>
          <p:nvPr/>
        </p:nvSpPr>
        <p:spPr>
          <a:xfrm>
            <a:off x="751840" y="643889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Shape 249">
            <a:extLst>
              <a:ext uri="{FF2B5EF4-FFF2-40B4-BE49-F238E27FC236}">
                <a16:creationId xmlns:a16="http://schemas.microsoft.com/office/drawing/2014/main" id="{DCC47927-622E-4043-91CE-0498316B9A88}"/>
              </a:ext>
            </a:extLst>
          </p:cNvPr>
          <p:cNvSpPr/>
          <p:nvPr/>
        </p:nvSpPr>
        <p:spPr>
          <a:xfrm>
            <a:off x="792480" y="1256029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Big Data – A Cautionary Tale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15285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Shape 27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7" name="Shape 27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8" name="Shape 278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MACHINE LEARNING PROBLEMS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0" name="Shape 280" descr="Screen Shot 2016-09-12 at 10.58.12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6460" y="2767529"/>
            <a:ext cx="9769676" cy="2910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Shape 2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6" name="Shape 2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87" name="Shape 287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TWO AXES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635000" y="2601133"/>
            <a:ext cx="11734800" cy="4305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4286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eorgia"/>
              <a:buChar char="‣"/>
            </a:pPr>
            <a:r>
              <a:rPr lang="en-US" sz="4000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Output</a:t>
            </a:r>
            <a:r>
              <a:rPr lang="en-US" sz="40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Continuous vs. Categorical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381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erriweather Sans"/>
              <a:buNone/>
            </a:pPr>
            <a:endParaRPr sz="40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eorgia"/>
              <a:buChar char="‣"/>
            </a:pPr>
            <a:r>
              <a:rPr lang="en-US" sz="4000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Problem</a:t>
            </a:r>
            <a:r>
              <a:rPr lang="en-US" sz="40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Supervised vs. Unsupervised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381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erriweather Sans"/>
              <a:buNone/>
            </a:pPr>
            <a:endParaRPr sz="40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200400" marR="0" lvl="7" indent="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0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Shape 2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5" name="Shape 2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96" name="Shape 296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CONTINUOUS VS. CATEGORICAL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8" name="Shape 298" descr="Screen Shot 2016-09-12 at 10.57.5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0733" y="3387953"/>
            <a:ext cx="6008517" cy="2233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Shape 3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4" name="Shape 3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5" name="Shape 30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CONTINUOUS VS. CATEGORICAL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7" name="Shape 307" descr="Screen Shot 2016-09-12 at 10.58.02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8669" y="2933522"/>
            <a:ext cx="7788105" cy="346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Shape 31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3" name="Shape 31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14" name="Shape 31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SUPERVISED VS. UNSUPERVISED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6" name="Shape 316" descr="Screen Shot 2016-09-12 at 10.58.2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1424" y="2244787"/>
            <a:ext cx="7948167" cy="214124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635000" y="4538381"/>
            <a:ext cx="11734800" cy="236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Supervised: </a:t>
            </a:r>
            <a:r>
              <a:rPr lang="en-US" sz="2500" b="1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Generalization</a:t>
            </a:r>
            <a:endParaRPr sz="2500" b="1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Unsupervised: </a:t>
            </a:r>
            <a:r>
              <a:rPr lang="en-US" sz="2500" b="1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Representation</a:t>
            </a: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4">
            <a:extLst>
              <a:ext uri="{FF2B5EF4-FFF2-40B4-BE49-F238E27FC236}">
                <a16:creationId xmlns:a16="http://schemas.microsoft.com/office/drawing/2014/main" id="{5400992B-521B-7D4F-B887-B5C534D224D5}"/>
              </a:ext>
            </a:extLst>
          </p:cNvPr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F7965-A7BB-A14C-BE7B-BAE57F0DBF7E}"/>
              </a:ext>
            </a:extLst>
          </p:cNvPr>
          <p:cNvSpPr txBox="1"/>
          <p:nvPr/>
        </p:nvSpPr>
        <p:spPr>
          <a:xfrm>
            <a:off x="563676" y="1706900"/>
            <a:ext cx="5559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swald"/>
              </a:rPr>
              <a:t>Type of learning Problem - 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3FA68-3B16-3F40-859A-47545FFB8D94}"/>
              </a:ext>
            </a:extLst>
          </p:cNvPr>
          <p:cNvSpPr txBox="1"/>
          <p:nvPr/>
        </p:nvSpPr>
        <p:spPr>
          <a:xfrm>
            <a:off x="635001" y="3291840"/>
            <a:ext cx="4714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swald"/>
              </a:rPr>
              <a:t>Supervised problems are ones where you can look for trends within the data.</a:t>
            </a:r>
          </a:p>
          <a:p>
            <a:endParaRPr lang="en-US" sz="1200" dirty="0"/>
          </a:p>
          <a:p>
            <a:r>
              <a:rPr lang="en-US" sz="2400" dirty="0">
                <a:latin typeface="Oswald"/>
              </a:rPr>
              <a:t>This will allow you to make predictions regarding the output of your data</a:t>
            </a:r>
          </a:p>
        </p:txBody>
      </p:sp>
      <p:pic>
        <p:nvPicPr>
          <p:cNvPr id="9" name="Picture 1" descr="page24image3832896">
            <a:extLst>
              <a:ext uri="{FF2B5EF4-FFF2-40B4-BE49-F238E27FC236}">
                <a16:creationId xmlns:a16="http://schemas.microsoft.com/office/drawing/2014/main" id="{58D06C21-4E86-034C-AE46-D4085A42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43" y="1968510"/>
            <a:ext cx="5966538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45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" name="Shape 26"/>
          <p:cNvSpPr/>
          <p:nvPr/>
        </p:nvSpPr>
        <p:spPr>
          <a:xfrm>
            <a:off x="635000" y="1652237"/>
            <a:ext cx="11734800" cy="305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INTRODUCTION TO</a:t>
            </a:r>
            <a:br>
              <a:rPr lang="en-US" sz="9600" b="1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9600" b="1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  <a:endParaRPr sz="9600" b="1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35000" y="6172200"/>
            <a:ext cx="11734800" cy="8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Daniel Payne</a:t>
            </a:r>
            <a:endParaRPr sz="24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Shape 26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8" name="Shape 26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9" name="Shape 269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FEATURES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635000" y="2372533"/>
            <a:ext cx="11734800" cy="4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Functions: values in, value out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3200400" marR="0" lvl="7" indent="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40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40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 = f(x</a:t>
            </a:r>
            <a:r>
              <a:rPr lang="en-US" sz="4000" i="1" u="none" strike="noStrike" cap="none" baseline="-25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US" sz="40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x</a:t>
            </a:r>
            <a:r>
              <a:rPr lang="en-US" sz="4000" i="1" u="none" strike="noStrike" cap="none" baseline="-25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40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x</a:t>
            </a:r>
            <a:r>
              <a:rPr lang="en-US" sz="4000" i="1" u="none" strike="noStrike" cap="none" baseline="-25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en-US" sz="40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…)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independent variable(s)   (input)</a:t>
            </a:r>
            <a:endParaRPr sz="2500" i="1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dependent variable  (output)</a:t>
            </a: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 </a:t>
            </a: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can be specific value, binary Yes/No, 0 to 1 confidence, categories…</a:t>
            </a: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Other names for </a:t>
            </a:r>
            <a: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predictor, regressor, explanatory variable, </a:t>
            </a:r>
            <a:r>
              <a:rPr lang="en-US" sz="2500" b="1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feature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Other names for </a:t>
            </a:r>
            <a:r>
              <a:rPr lang="en-US" sz="2500" b="1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25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response, regressand, explained variable, outcome, </a:t>
            </a:r>
            <a:r>
              <a:rPr lang="en-US" sz="2500" b="1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label</a:t>
            </a:r>
            <a:endParaRPr sz="2500" b="1" i="0" u="sng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95298-F72C-5440-BF97-8C10E87B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5"/>
          <a:stretch/>
        </p:blipFill>
        <p:spPr>
          <a:xfrm>
            <a:off x="6217919" y="2438400"/>
            <a:ext cx="6582905" cy="3825240"/>
          </a:xfrm>
          <a:prstGeom prst="rect">
            <a:avLst/>
          </a:prstGeom>
        </p:spPr>
      </p:pic>
      <p:sp>
        <p:nvSpPr>
          <p:cNvPr id="6" name="Shape 314">
            <a:extLst>
              <a:ext uri="{FF2B5EF4-FFF2-40B4-BE49-F238E27FC236}">
                <a16:creationId xmlns:a16="http://schemas.microsoft.com/office/drawing/2014/main" id="{5400992B-521B-7D4F-B887-B5C534D224D5}"/>
              </a:ext>
            </a:extLst>
          </p:cNvPr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F7965-A7BB-A14C-BE7B-BAE57F0DBF7E}"/>
              </a:ext>
            </a:extLst>
          </p:cNvPr>
          <p:cNvSpPr txBox="1"/>
          <p:nvPr/>
        </p:nvSpPr>
        <p:spPr>
          <a:xfrm>
            <a:off x="563676" y="1706900"/>
            <a:ext cx="5918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Oswald"/>
              </a:rPr>
              <a:t>Type of learning Problem - Unsupervised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3FA68-3B16-3F40-859A-47545FFB8D94}"/>
              </a:ext>
            </a:extLst>
          </p:cNvPr>
          <p:cNvSpPr txBox="1"/>
          <p:nvPr/>
        </p:nvSpPr>
        <p:spPr>
          <a:xfrm>
            <a:off x="635001" y="3291840"/>
            <a:ext cx="47142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swald"/>
              </a:rPr>
              <a:t>Unsupervised problems are ones where you want to extract some sort of structure from the data.</a:t>
            </a:r>
            <a:endParaRPr lang="en-US" sz="1200" dirty="0"/>
          </a:p>
          <a:p>
            <a:endParaRPr lang="en-US" sz="1200" dirty="0"/>
          </a:p>
          <a:p>
            <a:r>
              <a:rPr lang="en-US" sz="2400" dirty="0">
                <a:latin typeface="Oswald"/>
              </a:rPr>
              <a:t>This will allow you to find commonality between groups. </a:t>
            </a:r>
          </a:p>
        </p:txBody>
      </p:sp>
    </p:spTree>
    <p:extLst>
      <p:ext uri="{BB962C8B-B14F-4D97-AF65-F5344CB8AC3E}">
        <p14:creationId xmlns:p14="http://schemas.microsoft.com/office/powerpoint/2010/main" val="3545287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Shape 32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23" name="Shape 32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4" name="Shape 32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MACHINE LEARNING PROBLEMS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6" name="Shape 326" descr="Screen Shot 2016-09-12 at 10.58.12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6460" y="2767529"/>
            <a:ext cx="9769676" cy="2910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Shape 33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2" name="Shape 33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33" name="Shape 333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635000" y="1436411"/>
            <a:ext cx="117348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REGRESSION</a:t>
            </a:r>
            <a:b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28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(CONTINUOUS, SUPERVISED)</a:t>
            </a:r>
            <a:endParaRPr sz="28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635000" y="2905933"/>
            <a:ext cx="11734800" cy="4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Build a model that best fits data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You’ve probably done this before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Minimize error without overfitting</a:t>
            </a: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Predict a (continuous) value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Even Excel can do this!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	(“Add Trendline…”)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Linear regression, logistic regression…</a:t>
            </a:r>
            <a:endParaRPr sz="2500" i="1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42862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None/>
            </a:pP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6" name="Shape 336" descr="figur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9567" y="2030140"/>
            <a:ext cx="5180233" cy="3715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Shape 34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2" name="Shape 34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3" name="Shape 343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635000" y="1436411"/>
            <a:ext cx="117348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  <a:b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28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(CATEGORICAL, SUPERVISED)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635000" y="3016498"/>
            <a:ext cx="11734800" cy="4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Map feature vectors to </a:t>
            </a:r>
            <a:r>
              <a:rPr lang="en-US" sz="2500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categorical</a:t>
            </a:r>
            <a:br>
              <a:rPr lang="en-US" sz="2500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target classes</a:t>
            </a: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Ex: species of iris from petal/sepal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sizes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K-Nearest Neighbors, Naïve Bayes,</a:t>
            </a:r>
            <a:b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Random Forest… </a:t>
            </a:r>
            <a:endParaRPr sz="2500" i="1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6" name="Shape 346" descr="Screen Shot 2016-10-24 at 3.19.3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0174" y="1110737"/>
            <a:ext cx="5365200" cy="25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 descr="AAEAAQAAAAAAAAbJAAAAJGY4MDIwZDhjLTJhZWYtNDk3Yi04MzBhLWVmZjhiMTM5NTEwO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2349" y="3837503"/>
            <a:ext cx="4755900" cy="32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Shape 35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3" name="Shape 35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4" name="Shape 35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635000" y="1360211"/>
            <a:ext cx="117348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DIMENSIONALITY REDUCTION</a:t>
            </a:r>
            <a:b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28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(CONTINUOUS, UNSUPERVISED)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635000" y="2753533"/>
            <a:ext cx="11734800" cy="4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Every new feature adds a </a:t>
            </a:r>
            <a:r>
              <a:rPr lang="en-US" sz="2500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dimension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Higher dimensions harder to visualize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More computationally intensive</a:t>
            </a:r>
            <a:b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Reduces </a:t>
            </a:r>
            <a: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multicolinearity</a:t>
            </a:r>
            <a:endParaRPr sz="2500" i="1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 short: </a:t>
            </a:r>
            <a:r>
              <a:rPr lang="en-US" sz="2500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collapse features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Correlated Ex:</a:t>
            </a: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Mobile platform &amp; browser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1" i="0" u="sng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Derived Ex</a:t>
            </a: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petal/sepal area in iris dataset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7" name="Shape 357" descr="3D-Surface-Plo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3379" y="2040976"/>
            <a:ext cx="2805221" cy="244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 descr="xy2_ex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175" y="2040976"/>
            <a:ext cx="2611561" cy="245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 descr="iris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93378" y="4725147"/>
            <a:ext cx="2577353" cy="2577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 descr="plot_mean_shif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2523" y="1872273"/>
            <a:ext cx="5852277" cy="4389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Shape 3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6" name="Shape 3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7" name="Shape 367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635000" y="1436411"/>
            <a:ext cx="117348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CLUSTERING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2800" b="1" u="none" strike="noStrike" cap="none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(CATEGORIAL, UNSUPERVISED)</a:t>
            </a:r>
            <a:endParaRPr sz="28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634999" y="2905933"/>
            <a:ext cx="6928500" cy="4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8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Similar to classification, except no labels/classes provided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Purpose is representation – anything that helps you better understand the data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Finding common threads that a human couldn’t see (harder with higher dimensions)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8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1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K-Means, Density-Based, etc.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Shape 37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5" name="Shape 37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6" name="Shape 376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558800" y="1449700"/>
            <a:ext cx="122871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WHAT TYPE OF PROBLEM? – STOCK PRICES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78" name="Shape 378" descr="building-a-stock-prediction-system-with-machine-learning-using-geode-springxd-and-spark-mllib-6-63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0373" y="2473387"/>
            <a:ext cx="7730400" cy="43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" name="Shape 38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4" name="Shape 38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85" name="Shape 385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635000" y="1825475"/>
            <a:ext cx="124971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WHAT TYPE OF PROBLEM? – MORTGAGE APPLICATION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7" name="Shape 387" descr="Loan-pre-approva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2749" y="2507371"/>
            <a:ext cx="5820759" cy="436556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/>
        </p:nvSpPr>
        <p:spPr>
          <a:xfrm>
            <a:off x="1139175" y="3163817"/>
            <a:ext cx="24108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▪"/>
            </a:pPr>
            <a:r>
              <a:rPr lang="en-US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Age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▪"/>
            </a:pPr>
            <a:r>
              <a:rPr lang="en-US" sz="24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Gender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▪"/>
            </a:pPr>
            <a:r>
              <a:rPr lang="en-US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Annual salary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▪"/>
            </a:pPr>
            <a:r>
              <a:rPr lang="en-US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Years in job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▪"/>
            </a:pPr>
            <a:r>
              <a:rPr lang="en-US" sz="24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Current debt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▪"/>
            </a:pPr>
            <a:r>
              <a:rPr lang="en-US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Credit score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eorgia"/>
              <a:buChar char="▪"/>
            </a:pPr>
            <a:r>
              <a:rPr lang="en-US" sz="24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…</a:t>
            </a:r>
            <a:endParaRPr sz="240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5" name="Shape 395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635000" y="1830697"/>
            <a:ext cx="1173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WHAT TYPE OF PROBLEM? – CUSTOMER SEG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97" name="Shape 397" descr="201401_PredictiveAnalytics_Clustering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1599" y="2768120"/>
            <a:ext cx="8925000" cy="38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hape 3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" name="Shape 3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" name="Shape 3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 TO DATA SCIENCE</a:t>
            </a:r>
            <a:endParaRPr sz="3200" b="1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35000" y="2457174"/>
            <a:ext cx="11180086" cy="419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Is Data Science?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Is Data Science Used?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Getting Started with Data Science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Questions and Next Steps</a:t>
            </a: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04" name="Shape 40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HOW IS DATA SCIENCE USED?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WHAT TYPE OF PROBLEM? – OCR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06" name="Shape 406" descr="Screen Shot 2016-10-24 at 1.51.47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8224" y="2524577"/>
            <a:ext cx="8721223" cy="443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635000" y="1669960"/>
            <a:ext cx="11734800" cy="188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GETTING STARTED WITH</a:t>
            </a:r>
            <a:br>
              <a:rPr lang="en-US" sz="7200" b="1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7200" b="1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</a:p>
          <a:p>
            <a:pPr marL="0" marR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2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(And the traits of a Data Scientist)</a:t>
            </a:r>
            <a:endParaRPr sz="6600" b="1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12" name="Shape 41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13" name="Shape 41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14" name="Shape 41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 TO DATA SCIENCE</a:t>
            </a:r>
            <a:endParaRPr sz="2800" b="1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B664C9-2D6F-D64A-9CA3-7C6A267B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8" y="0"/>
            <a:ext cx="13013656" cy="7302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C3A9CC-200F-FF42-9CA1-6710EA160AD3}"/>
              </a:ext>
            </a:extLst>
          </p:cNvPr>
          <p:cNvSpPr/>
          <p:nvPr/>
        </p:nvSpPr>
        <p:spPr>
          <a:xfrm>
            <a:off x="11917680" y="701040"/>
            <a:ext cx="563880" cy="502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74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31A2D-1F2E-184D-B732-A31D05165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8" y="0"/>
            <a:ext cx="13013656" cy="7302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F51B60-7880-B746-991C-231278D639BF}"/>
              </a:ext>
            </a:extLst>
          </p:cNvPr>
          <p:cNvSpPr/>
          <p:nvPr/>
        </p:nvSpPr>
        <p:spPr>
          <a:xfrm>
            <a:off x="11917680" y="701040"/>
            <a:ext cx="563880" cy="502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35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94773-178B-304E-8B90-B874F262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8" y="0"/>
            <a:ext cx="13013656" cy="7302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86C3C7-5336-E14F-89AA-421B3D877586}"/>
              </a:ext>
            </a:extLst>
          </p:cNvPr>
          <p:cNvSpPr/>
          <p:nvPr/>
        </p:nvSpPr>
        <p:spPr>
          <a:xfrm>
            <a:off x="11917680" y="701040"/>
            <a:ext cx="563880" cy="502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6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0E028-D834-CA42-93E5-5D9802A59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8" y="-1"/>
            <a:ext cx="13009228" cy="73000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6079B6-5A53-7D46-8089-A08D6F28FB40}"/>
              </a:ext>
            </a:extLst>
          </p:cNvPr>
          <p:cNvSpPr/>
          <p:nvPr/>
        </p:nvSpPr>
        <p:spPr>
          <a:xfrm>
            <a:off x="11917680" y="701040"/>
            <a:ext cx="563880" cy="502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39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8993A-6987-F54D-90AA-64457DF42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8" y="-1"/>
            <a:ext cx="13013658" cy="73025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C10EC3-0C27-1346-9432-40E116E022E2}"/>
              </a:ext>
            </a:extLst>
          </p:cNvPr>
          <p:cNvSpPr/>
          <p:nvPr/>
        </p:nvSpPr>
        <p:spPr>
          <a:xfrm>
            <a:off x="11917680" y="701040"/>
            <a:ext cx="563880" cy="502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49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14">
            <a:extLst>
              <a:ext uri="{FF2B5EF4-FFF2-40B4-BE49-F238E27FC236}">
                <a16:creationId xmlns:a16="http://schemas.microsoft.com/office/drawing/2014/main" id="{83E3DC89-0736-B14C-BAF4-0A25702BD8DE}"/>
              </a:ext>
            </a:extLst>
          </p:cNvPr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 TO DATA SCIENCE</a:t>
            </a:r>
            <a:endParaRPr sz="2800" b="1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Shape 411">
            <a:extLst>
              <a:ext uri="{FF2B5EF4-FFF2-40B4-BE49-F238E27FC236}">
                <a16:creationId xmlns:a16="http://schemas.microsoft.com/office/drawing/2014/main" id="{23B9481B-38B4-7A4B-8E5A-5B8A941C5D0B}"/>
              </a:ext>
            </a:extLst>
          </p:cNvPr>
          <p:cNvSpPr/>
          <p:nvPr/>
        </p:nvSpPr>
        <p:spPr>
          <a:xfrm>
            <a:off x="635000" y="3315880"/>
            <a:ext cx="11734800" cy="188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Tools of a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705452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77CEB-229C-654C-91FC-402141F5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9" y="0"/>
            <a:ext cx="13013657" cy="73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84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EB1D1-E3E0-964E-8410-F13A291F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8" y="-1"/>
            <a:ext cx="13009228" cy="730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4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635000" y="1669960"/>
            <a:ext cx="11734800" cy="9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DATA SCIENCE?</a:t>
            </a:r>
            <a:endParaRPr sz="9000" b="1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Shape 4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3" name="Shape 4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4" name="Shape 44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DATA SCIENCE</a:t>
            </a:r>
            <a:endParaRPr sz="2800" b="1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E6E26-92EF-C64E-A823-D8EB75B5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8" y="0"/>
            <a:ext cx="13013656" cy="73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0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6123A-C011-3244-B169-6A0F3F7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8" y="0"/>
            <a:ext cx="13013656" cy="73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73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46B55-44CA-3240-A17C-1EE1902B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9" y="-1"/>
            <a:ext cx="13013657" cy="730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63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14">
            <a:extLst>
              <a:ext uri="{FF2B5EF4-FFF2-40B4-BE49-F238E27FC236}">
                <a16:creationId xmlns:a16="http://schemas.microsoft.com/office/drawing/2014/main" id="{60C5F3CD-2AA4-9E4B-86FA-99A0DC210700}"/>
              </a:ext>
            </a:extLst>
          </p:cNvPr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 TO DATA SCIENCE</a:t>
            </a:r>
            <a:endParaRPr sz="2800" b="1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" name="Shape 411">
            <a:extLst>
              <a:ext uri="{FF2B5EF4-FFF2-40B4-BE49-F238E27FC236}">
                <a16:creationId xmlns:a16="http://schemas.microsoft.com/office/drawing/2014/main" id="{4B96A02D-0C3C-F94E-B78B-B607E5E68586}"/>
              </a:ext>
            </a:extLst>
          </p:cNvPr>
          <p:cNvSpPr/>
          <p:nvPr/>
        </p:nvSpPr>
        <p:spPr>
          <a:xfrm>
            <a:off x="635000" y="3315880"/>
            <a:ext cx="11734800" cy="188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Continuing your Data Science Journey</a:t>
            </a:r>
            <a:endParaRPr lang="en-US" sz="7200" b="1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043580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Shape 41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20" name="Shape 42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21" name="Shape 42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GETTING STARTED WITH DATA SCIENCE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2" name="Shape 422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&lt;GETTING STARTED DEMO&gt;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/>
        </p:nvSpPr>
        <p:spPr>
          <a:xfrm>
            <a:off x="355721" y="2378725"/>
            <a:ext cx="12503056" cy="140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4497" tIns="184497" rIns="184497" bIns="184497" anchor="t" anchorCtr="0">
            <a:noAutofit/>
          </a:bodyPr>
          <a:lstStyle/>
          <a:p>
            <a:pPr algn="ctr"/>
            <a:r>
              <a:rPr lang="en" sz="4259" b="1" dirty="0">
                <a:latin typeface="Proxima Nova"/>
                <a:ea typeface="Proxima Nova"/>
                <a:cs typeface="Proxima Nova"/>
                <a:sym typeface="Proxima Nova"/>
              </a:rPr>
              <a:t>We appreciate your feedback!</a:t>
            </a:r>
            <a:endParaRPr sz="4259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/>
            <a:r>
              <a:rPr lang="en" sz="4259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4259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/>
            <a:r>
              <a:rPr lang="en" sz="4259" i="1" dirty="0">
                <a:latin typeface="Proxima Nova"/>
                <a:ea typeface="Proxima Nova"/>
                <a:cs typeface="Proxima Nova"/>
                <a:sym typeface="Proxima Nova"/>
              </a:rPr>
              <a:t>Please take 60 seconds to complete our survey.</a:t>
            </a:r>
            <a:endParaRPr sz="4259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ctr"/>
            <a:endParaRPr sz="4259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ctr"/>
            <a:r>
              <a:rPr lang="en-GB" sz="4400" u="sng" dirty="0">
                <a:solidFill>
                  <a:srgbClr val="338FE9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www.ga.co/introclass</a:t>
            </a:r>
            <a:endParaRPr lang="en-GB" sz="4400" i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6" name="Shape 24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56" y="931607"/>
            <a:ext cx="984671" cy="984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2661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D15CDC-43A4-2C4F-A76E-BD877FDC29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29022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6" name="Shape 43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37" name="Shape 43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38" name="Shape 438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 TO DATA SCIENCE</a:t>
            </a:r>
            <a:endParaRPr sz="28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635000" y="2796854"/>
            <a:ext cx="11180086" cy="385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Is Data Science?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Is Data Science Used?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Getting Started with Data Science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Georgia"/>
              <a:buChar char="‣"/>
            </a:pPr>
            <a:r>
              <a:rPr lang="en-US" sz="25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Questions and Next Steps</a:t>
            </a:r>
            <a:endParaRPr sz="2500" i="0" u="none" strike="noStrike" cap="non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635000" y="1449697"/>
            <a:ext cx="11734800" cy="795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400" b="1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WRAP-UP</a:t>
            </a:r>
            <a:endParaRPr sz="5400" b="1" u="none" strike="noStrike" cap="none">
              <a:solidFill>
                <a:srgbClr val="0C0C0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635000" y="1460500"/>
            <a:ext cx="11734800" cy="9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Q&amp;A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46" name="Shape 44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47" name="Shape 44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48" name="Shape 448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 TO DATA SCIENCE</a:t>
            </a:r>
            <a:endParaRPr sz="2800" b="1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21081-66A1-A744-9E83-285B346ABFBF}"/>
              </a:ext>
            </a:extLst>
          </p:cNvPr>
          <p:cNvSpPr txBox="1"/>
          <p:nvPr/>
        </p:nvSpPr>
        <p:spPr>
          <a:xfrm>
            <a:off x="1227908" y="330926"/>
            <a:ext cx="4185761" cy="604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285"/>
              </a:lnSpc>
            </a:pPr>
            <a:r>
              <a:rPr lang="en-US" sz="3200" b="1" dirty="0">
                <a:latin typeface="Oswald"/>
              </a:rPr>
              <a:t>What is Data Science???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CAF92-9610-AB48-8EED-75228A8C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684" y="1177249"/>
            <a:ext cx="6246949" cy="4685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C1219-B581-6C4B-BE42-D83492EF0240}"/>
              </a:ext>
            </a:extLst>
          </p:cNvPr>
          <p:cNvSpPr txBox="1"/>
          <p:nvPr/>
        </p:nvSpPr>
        <p:spPr>
          <a:xfrm>
            <a:off x="557349" y="6104709"/>
            <a:ext cx="3097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Why do I have this picture here?</a:t>
            </a:r>
          </a:p>
          <a:p>
            <a:pPr marL="342900" indent="-342900">
              <a:buAutoNum type="alphaUcParenR"/>
            </a:pPr>
            <a:r>
              <a:rPr lang="en-US" dirty="0"/>
              <a:t>Who is it?</a:t>
            </a:r>
          </a:p>
          <a:p>
            <a:pPr marL="342900" indent="-342900">
              <a:buAutoNum type="alphaUcParenR"/>
            </a:pPr>
            <a:r>
              <a:rPr lang="en-US" dirty="0"/>
              <a:t>What movie is it??</a:t>
            </a:r>
          </a:p>
        </p:txBody>
      </p:sp>
    </p:spTree>
    <p:extLst>
      <p:ext uri="{BB962C8B-B14F-4D97-AF65-F5344CB8AC3E}">
        <p14:creationId xmlns:p14="http://schemas.microsoft.com/office/powerpoint/2010/main" val="373171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B1278-D571-8043-B8FD-A544F78F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08" y="1332986"/>
            <a:ext cx="8799270" cy="5803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E9BEA-C524-7A4C-A720-9E0640A0896E}"/>
              </a:ext>
            </a:extLst>
          </p:cNvPr>
          <p:cNvSpPr txBox="1"/>
          <p:nvPr/>
        </p:nvSpPr>
        <p:spPr>
          <a:xfrm>
            <a:off x="1227908" y="330926"/>
            <a:ext cx="4185761" cy="604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285"/>
              </a:lnSpc>
            </a:pPr>
            <a:r>
              <a:rPr lang="en-US" sz="3200" b="1" dirty="0">
                <a:latin typeface="Oswald"/>
              </a:rPr>
              <a:t>What is Data Science???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CFD03-4D11-1040-99C2-6F4A24D9A9BD}"/>
              </a:ext>
            </a:extLst>
          </p:cNvPr>
          <p:cNvSpPr txBox="1"/>
          <p:nvPr/>
        </p:nvSpPr>
        <p:spPr>
          <a:xfrm>
            <a:off x="10635449" y="2982898"/>
            <a:ext cx="21661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 the Oakland A’s didn’t win the world series, they changed the way baseball was analysed forever. </a:t>
            </a:r>
          </a:p>
        </p:txBody>
      </p:sp>
    </p:spTree>
    <p:extLst>
      <p:ext uri="{BB962C8B-B14F-4D97-AF65-F5344CB8AC3E}">
        <p14:creationId xmlns:p14="http://schemas.microsoft.com/office/powerpoint/2010/main" val="11364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hape 4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0" name="Shape 5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1" name="Shape 51"/>
          <p:cNvSpPr/>
          <p:nvPr/>
        </p:nvSpPr>
        <p:spPr>
          <a:xfrm>
            <a:off x="635000" y="736600"/>
            <a:ext cx="77216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  <a:endParaRPr sz="3200" b="1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2" name="Shape 52" descr="Screen Shot 2016-09-12 at 11.22.47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2105" y="1860679"/>
            <a:ext cx="3312615" cy="40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 descr="jobgraph.pn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999" y="2434441"/>
            <a:ext cx="6645542" cy="3691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1541</Words>
  <Application>Microsoft Office PowerPoint</Application>
  <PresentationFormat>Custom</PresentationFormat>
  <Paragraphs>296</Paragraphs>
  <Slides>68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Oswald</vt:lpstr>
      <vt:lpstr>Source Sans Pro</vt:lpstr>
      <vt:lpstr>Arial</vt:lpstr>
      <vt:lpstr>Proxima Nova</vt:lpstr>
      <vt:lpstr>Merriweather Sans</vt:lpstr>
      <vt:lpstr>Marker Felt Thin</vt:lpstr>
      <vt:lpstr>Georgia</vt:lpstr>
      <vt:lpstr>Libre Franklin</vt:lpstr>
      <vt:lpstr>Helvetica Neue</vt:lpstr>
      <vt:lpstr>White</vt:lpstr>
      <vt:lpstr>GA Template</vt:lpstr>
      <vt:lpstr>Simple Light</vt:lpstr>
      <vt:lpstr>WELCOME TO GENERAL ASSEMBLY</vt:lpstr>
      <vt:lpstr>PowerPoint Presentation</vt:lpstr>
      <vt:lpstr>Let’s get started...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Payne</cp:lastModifiedBy>
  <cp:revision>22</cp:revision>
  <dcterms:modified xsi:type="dcterms:W3CDTF">2019-02-05T09:38:11Z</dcterms:modified>
</cp:coreProperties>
</file>